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67.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notesSlides/notesSlide68.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82"/>
  </p:notesMasterIdLst>
  <p:handoutMasterIdLst>
    <p:handoutMasterId r:id="rId83"/>
  </p:handoutMasterIdLst>
  <p:sldIdLst>
    <p:sldId id="294" r:id="rId2"/>
    <p:sldId id="397" r:id="rId3"/>
    <p:sldId id="476" r:id="rId4"/>
    <p:sldId id="448" r:id="rId5"/>
    <p:sldId id="449" r:id="rId6"/>
    <p:sldId id="455" r:id="rId7"/>
    <p:sldId id="453" r:id="rId8"/>
    <p:sldId id="456" r:id="rId9"/>
    <p:sldId id="457" r:id="rId10"/>
    <p:sldId id="438" r:id="rId11"/>
    <p:sldId id="450" r:id="rId12"/>
    <p:sldId id="454" r:id="rId13"/>
    <p:sldId id="452" r:id="rId14"/>
    <p:sldId id="458" r:id="rId15"/>
    <p:sldId id="460" r:id="rId16"/>
    <p:sldId id="482" r:id="rId17"/>
    <p:sldId id="483" r:id="rId18"/>
    <p:sldId id="477" r:id="rId19"/>
    <p:sldId id="480" r:id="rId20"/>
    <p:sldId id="481" r:id="rId21"/>
    <p:sldId id="461" r:id="rId22"/>
    <p:sldId id="462" r:id="rId23"/>
    <p:sldId id="463" r:id="rId24"/>
    <p:sldId id="464" r:id="rId25"/>
    <p:sldId id="491" r:id="rId26"/>
    <p:sldId id="484" r:id="rId27"/>
    <p:sldId id="475" r:id="rId28"/>
    <p:sldId id="485" r:id="rId29"/>
    <p:sldId id="467" r:id="rId30"/>
    <p:sldId id="468" r:id="rId31"/>
    <p:sldId id="469" r:id="rId32"/>
    <p:sldId id="470" r:id="rId33"/>
    <p:sldId id="473" r:id="rId34"/>
    <p:sldId id="471" r:id="rId35"/>
    <p:sldId id="479" r:id="rId36"/>
    <p:sldId id="436" r:id="rId37"/>
    <p:sldId id="433" r:id="rId38"/>
    <p:sldId id="478" r:id="rId39"/>
    <p:sldId id="396" r:id="rId40"/>
    <p:sldId id="408" r:id="rId41"/>
    <p:sldId id="428" r:id="rId42"/>
    <p:sldId id="415" r:id="rId43"/>
    <p:sldId id="416" r:id="rId44"/>
    <p:sldId id="487" r:id="rId45"/>
    <p:sldId id="417" r:id="rId46"/>
    <p:sldId id="411" r:id="rId47"/>
    <p:sldId id="444" r:id="rId48"/>
    <p:sldId id="409" r:id="rId49"/>
    <p:sldId id="402" r:id="rId50"/>
    <p:sldId id="328" r:id="rId51"/>
    <p:sldId id="400" r:id="rId52"/>
    <p:sldId id="420" r:id="rId53"/>
    <p:sldId id="423" r:id="rId54"/>
    <p:sldId id="424" r:id="rId55"/>
    <p:sldId id="425" r:id="rId56"/>
    <p:sldId id="426" r:id="rId57"/>
    <p:sldId id="427" r:id="rId58"/>
    <p:sldId id="495" r:id="rId59"/>
    <p:sldId id="419" r:id="rId60"/>
    <p:sldId id="440" r:id="rId61"/>
    <p:sldId id="422" r:id="rId62"/>
    <p:sldId id="331" r:id="rId63"/>
    <p:sldId id="429" r:id="rId64"/>
    <p:sldId id="442" r:id="rId65"/>
    <p:sldId id="443" r:id="rId66"/>
    <p:sldId id="441" r:id="rId67"/>
    <p:sldId id="492" r:id="rId68"/>
    <p:sldId id="493" r:id="rId69"/>
    <p:sldId id="494" r:id="rId70"/>
    <p:sldId id="496" r:id="rId71"/>
    <p:sldId id="497" r:id="rId72"/>
    <p:sldId id="498" r:id="rId73"/>
    <p:sldId id="499" r:id="rId74"/>
    <p:sldId id="500" r:id="rId75"/>
    <p:sldId id="466" r:id="rId76"/>
    <p:sldId id="399" r:id="rId77"/>
    <p:sldId id="398" r:id="rId78"/>
    <p:sldId id="486" r:id="rId79"/>
    <p:sldId id="474" r:id="rId80"/>
    <p:sldId id="407" r:id="rId81"/>
  </p:sldIdLst>
  <p:sldSz cx="9144000" cy="6858000" type="screen4x3"/>
  <p:notesSz cx="7099300" cy="10234613"/>
  <p:defaultTextStyle>
    <a:defPPr>
      <a:defRPr lang="pl-PL"/>
    </a:defPPr>
    <a:lvl1pPr algn="l" rtl="0" eaLnBrk="0" fontAlgn="base" hangingPunct="0">
      <a:spcBef>
        <a:spcPct val="0"/>
      </a:spcBef>
      <a:spcAft>
        <a:spcPct val="0"/>
      </a:spcAft>
      <a:defRPr sz="1200" b="1" kern="1200">
        <a:solidFill>
          <a:schemeClr val="tx1"/>
        </a:solidFill>
        <a:latin typeface="Arial" charset="0"/>
        <a:ea typeface="+mn-ea"/>
        <a:cs typeface="+mn-cs"/>
      </a:defRPr>
    </a:lvl1pPr>
    <a:lvl2pPr marL="457200" algn="l" rtl="0" eaLnBrk="0" fontAlgn="base" hangingPunct="0">
      <a:spcBef>
        <a:spcPct val="0"/>
      </a:spcBef>
      <a:spcAft>
        <a:spcPct val="0"/>
      </a:spcAft>
      <a:defRPr sz="1200" b="1" kern="1200">
        <a:solidFill>
          <a:schemeClr val="tx1"/>
        </a:solidFill>
        <a:latin typeface="Arial" charset="0"/>
        <a:ea typeface="+mn-ea"/>
        <a:cs typeface="+mn-cs"/>
      </a:defRPr>
    </a:lvl2pPr>
    <a:lvl3pPr marL="914400" algn="l" rtl="0" eaLnBrk="0" fontAlgn="base" hangingPunct="0">
      <a:spcBef>
        <a:spcPct val="0"/>
      </a:spcBef>
      <a:spcAft>
        <a:spcPct val="0"/>
      </a:spcAft>
      <a:defRPr sz="1200" b="1" kern="1200">
        <a:solidFill>
          <a:schemeClr val="tx1"/>
        </a:solidFill>
        <a:latin typeface="Arial" charset="0"/>
        <a:ea typeface="+mn-ea"/>
        <a:cs typeface="+mn-cs"/>
      </a:defRPr>
    </a:lvl3pPr>
    <a:lvl4pPr marL="1371600" algn="l" rtl="0" eaLnBrk="0" fontAlgn="base" hangingPunct="0">
      <a:spcBef>
        <a:spcPct val="0"/>
      </a:spcBef>
      <a:spcAft>
        <a:spcPct val="0"/>
      </a:spcAft>
      <a:defRPr sz="1200" b="1" kern="1200">
        <a:solidFill>
          <a:schemeClr val="tx1"/>
        </a:solidFill>
        <a:latin typeface="Arial" charset="0"/>
        <a:ea typeface="+mn-ea"/>
        <a:cs typeface="+mn-cs"/>
      </a:defRPr>
    </a:lvl4pPr>
    <a:lvl5pPr marL="1828800" algn="l" rtl="0" eaLnBrk="0" fontAlgn="base" hangingPunct="0">
      <a:spcBef>
        <a:spcPct val="0"/>
      </a:spcBef>
      <a:spcAft>
        <a:spcPct val="0"/>
      </a:spcAft>
      <a:defRPr sz="1200" b="1" kern="1200">
        <a:solidFill>
          <a:schemeClr val="tx1"/>
        </a:solidFill>
        <a:latin typeface="Arial" charset="0"/>
        <a:ea typeface="+mn-ea"/>
        <a:cs typeface="+mn-cs"/>
      </a:defRPr>
    </a:lvl5pPr>
    <a:lvl6pPr marL="2286000" algn="l" defTabSz="914400" rtl="0" eaLnBrk="1" latinLnBrk="0" hangingPunct="1">
      <a:defRPr sz="1200" b="1" kern="1200">
        <a:solidFill>
          <a:schemeClr val="tx1"/>
        </a:solidFill>
        <a:latin typeface="Arial" charset="0"/>
        <a:ea typeface="+mn-ea"/>
        <a:cs typeface="+mn-cs"/>
      </a:defRPr>
    </a:lvl6pPr>
    <a:lvl7pPr marL="2743200" algn="l" defTabSz="914400" rtl="0" eaLnBrk="1" latinLnBrk="0" hangingPunct="1">
      <a:defRPr sz="1200" b="1" kern="1200">
        <a:solidFill>
          <a:schemeClr val="tx1"/>
        </a:solidFill>
        <a:latin typeface="Arial" charset="0"/>
        <a:ea typeface="+mn-ea"/>
        <a:cs typeface="+mn-cs"/>
      </a:defRPr>
    </a:lvl7pPr>
    <a:lvl8pPr marL="3200400" algn="l" defTabSz="914400" rtl="0" eaLnBrk="1" latinLnBrk="0" hangingPunct="1">
      <a:defRPr sz="1200" b="1" kern="1200">
        <a:solidFill>
          <a:schemeClr val="tx1"/>
        </a:solidFill>
        <a:latin typeface="Arial" charset="0"/>
        <a:ea typeface="+mn-ea"/>
        <a:cs typeface="+mn-cs"/>
      </a:defRPr>
    </a:lvl8pPr>
    <a:lvl9pPr marL="3657600" algn="l" defTabSz="914400" rtl="0" eaLnBrk="1" latinLnBrk="0" hangingPunct="1">
      <a:defRPr sz="1200" b="1"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3223">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0066"/>
    <a:srgbClr val="FF0000"/>
    <a:srgbClr val="CC0000"/>
    <a:srgbClr val="FF9966"/>
    <a:srgbClr val="FF9900"/>
    <a:srgbClr val="28B9C8"/>
    <a:srgbClr val="CCECFF"/>
    <a:srgbClr val="FF3300"/>
    <a:srgbClr val="E3D51D"/>
    <a:srgbClr val="3333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vertBarState="minimized">
    <p:restoredLeft sz="6380" autoAdjust="0"/>
    <p:restoredTop sz="99869" autoAdjust="0"/>
  </p:normalViewPr>
  <p:slideViewPr>
    <p:cSldViewPr>
      <p:cViewPr>
        <p:scale>
          <a:sx n="110" d="100"/>
          <a:sy n="110" d="100"/>
        </p:scale>
        <p:origin x="810" y="7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Lst>
  </p:outlineViewPr>
  <p:notesTextViewPr>
    <p:cViewPr>
      <p:scale>
        <a:sx n="3" d="2"/>
        <a:sy n="3" d="2"/>
      </p:scale>
      <p:origin x="0" y="0"/>
    </p:cViewPr>
  </p:notesTextViewPr>
  <p:sorterViewPr>
    <p:cViewPr>
      <p:scale>
        <a:sx n="50" d="100"/>
        <a:sy n="50" d="100"/>
      </p:scale>
      <p:origin x="0" y="0"/>
    </p:cViewPr>
  </p:sorterViewPr>
  <p:notesViewPr>
    <p:cSldViewPr>
      <p:cViewPr varScale="1">
        <p:scale>
          <a:sx n="73" d="100"/>
          <a:sy n="73" d="100"/>
        </p:scale>
        <p:origin x="-2682" y="-108"/>
      </p:cViewPr>
      <p:guideLst>
        <p:guide orient="horz" pos="3223"/>
        <p:guide pos="223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53.xml"/><Relationship Id="rId13" Type="http://schemas.openxmlformats.org/officeDocument/2006/relationships/slide" Target="slides/slide58.xml"/><Relationship Id="rId18" Type="http://schemas.openxmlformats.org/officeDocument/2006/relationships/slide" Target="slides/slide63.xml"/><Relationship Id="rId3" Type="http://schemas.openxmlformats.org/officeDocument/2006/relationships/slide" Target="slides/slide37.xml"/><Relationship Id="rId21" Type="http://schemas.openxmlformats.org/officeDocument/2006/relationships/slide" Target="slides/slide66.xml"/><Relationship Id="rId7" Type="http://schemas.openxmlformats.org/officeDocument/2006/relationships/slide" Target="slides/slide52.xml"/><Relationship Id="rId12" Type="http://schemas.openxmlformats.org/officeDocument/2006/relationships/slide" Target="slides/slide57.xml"/><Relationship Id="rId17" Type="http://schemas.openxmlformats.org/officeDocument/2006/relationships/slide" Target="slides/slide62.xml"/><Relationship Id="rId2" Type="http://schemas.openxmlformats.org/officeDocument/2006/relationships/slide" Target="slides/slide36.xml"/><Relationship Id="rId16" Type="http://schemas.openxmlformats.org/officeDocument/2006/relationships/slide" Target="slides/slide61.xml"/><Relationship Id="rId20" Type="http://schemas.openxmlformats.org/officeDocument/2006/relationships/slide" Target="slides/slide65.xml"/><Relationship Id="rId1" Type="http://schemas.openxmlformats.org/officeDocument/2006/relationships/slide" Target="slides/slide2.xml"/><Relationship Id="rId6" Type="http://schemas.openxmlformats.org/officeDocument/2006/relationships/slide" Target="slides/slide51.xml"/><Relationship Id="rId11" Type="http://schemas.openxmlformats.org/officeDocument/2006/relationships/slide" Target="slides/slide56.xml"/><Relationship Id="rId5" Type="http://schemas.openxmlformats.org/officeDocument/2006/relationships/slide" Target="slides/slide50.xml"/><Relationship Id="rId15" Type="http://schemas.openxmlformats.org/officeDocument/2006/relationships/slide" Target="slides/slide60.xml"/><Relationship Id="rId23" Type="http://schemas.openxmlformats.org/officeDocument/2006/relationships/slide" Target="slides/slide68.xml"/><Relationship Id="rId10" Type="http://schemas.openxmlformats.org/officeDocument/2006/relationships/slide" Target="slides/slide55.xml"/><Relationship Id="rId19" Type="http://schemas.openxmlformats.org/officeDocument/2006/relationships/slide" Target="slides/slide64.xml"/><Relationship Id="rId4" Type="http://schemas.openxmlformats.org/officeDocument/2006/relationships/slide" Target="slides/slide49.xml"/><Relationship Id="rId9" Type="http://schemas.openxmlformats.org/officeDocument/2006/relationships/slide" Target="slides/slide54.xml"/><Relationship Id="rId14" Type="http://schemas.openxmlformats.org/officeDocument/2006/relationships/slide" Target="slides/slide59.xml"/><Relationship Id="rId22" Type="http://schemas.openxmlformats.org/officeDocument/2006/relationships/slide" Target="slides/slide6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3076575" cy="512763"/>
          </a:xfrm>
          <a:prstGeom prst="rect">
            <a:avLst/>
          </a:prstGeom>
          <a:noFill/>
          <a:ln w="9525">
            <a:noFill/>
            <a:miter lim="800000"/>
            <a:headEnd/>
            <a:tailEnd/>
          </a:ln>
          <a:effectLst/>
        </p:spPr>
        <p:txBody>
          <a:bodyPr vert="horz" wrap="square" lIns="94768" tIns="47384" rIns="94768" bIns="47384" numCol="1" anchor="t" anchorCtr="0" compatLnSpc="1">
            <a:prstTxWarp prst="textNoShape">
              <a:avLst/>
            </a:prstTxWarp>
          </a:bodyPr>
          <a:lstStyle>
            <a:lvl1pPr algn="l" eaLnBrk="1" hangingPunct="1">
              <a:defRPr>
                <a:latin typeface="Times New Roman" pitchFamily="18" charset="0"/>
              </a:defRPr>
            </a:lvl1pPr>
          </a:lstStyle>
          <a:p>
            <a:pPr>
              <a:defRPr/>
            </a:pPr>
            <a:endParaRPr lang="pl-PL"/>
          </a:p>
        </p:txBody>
      </p:sp>
      <p:sp>
        <p:nvSpPr>
          <p:cNvPr id="40963" name="Rectangle 3"/>
          <p:cNvSpPr>
            <a:spLocks noGrp="1" noChangeArrowheads="1"/>
          </p:cNvSpPr>
          <p:nvPr>
            <p:ph type="dt" sz="quarter" idx="1"/>
          </p:nvPr>
        </p:nvSpPr>
        <p:spPr bwMode="auto">
          <a:xfrm>
            <a:off x="4022725" y="0"/>
            <a:ext cx="3076575" cy="512763"/>
          </a:xfrm>
          <a:prstGeom prst="rect">
            <a:avLst/>
          </a:prstGeom>
          <a:noFill/>
          <a:ln w="9525">
            <a:noFill/>
            <a:miter lim="800000"/>
            <a:headEnd/>
            <a:tailEnd/>
          </a:ln>
          <a:effectLst/>
        </p:spPr>
        <p:txBody>
          <a:bodyPr vert="horz" wrap="square" lIns="94768" tIns="47384" rIns="94768" bIns="47384" numCol="1" anchor="t" anchorCtr="0" compatLnSpc="1">
            <a:prstTxWarp prst="textNoShape">
              <a:avLst/>
            </a:prstTxWarp>
          </a:bodyPr>
          <a:lstStyle>
            <a:lvl1pPr algn="r" eaLnBrk="1" hangingPunct="1">
              <a:defRPr>
                <a:latin typeface="Times New Roman" pitchFamily="18" charset="0"/>
              </a:defRPr>
            </a:lvl1pPr>
          </a:lstStyle>
          <a:p>
            <a:pPr>
              <a:defRPr/>
            </a:pPr>
            <a:fld id="{C7217950-743C-478B-95BB-52C2DF093FCB}" type="datetimeFigureOut">
              <a:rPr lang="pl-PL"/>
              <a:pPr>
                <a:defRPr/>
              </a:pPr>
              <a:t>2020-03-13</a:t>
            </a:fld>
            <a:endParaRPr lang="pl-PL"/>
          </a:p>
        </p:txBody>
      </p:sp>
      <p:sp>
        <p:nvSpPr>
          <p:cNvPr id="40964" name="Rectangle 4"/>
          <p:cNvSpPr>
            <a:spLocks noGrp="1" noChangeArrowheads="1"/>
          </p:cNvSpPr>
          <p:nvPr>
            <p:ph type="ftr" sz="quarter" idx="2"/>
          </p:nvPr>
        </p:nvSpPr>
        <p:spPr bwMode="auto">
          <a:xfrm>
            <a:off x="0" y="9721850"/>
            <a:ext cx="3076575" cy="512763"/>
          </a:xfrm>
          <a:prstGeom prst="rect">
            <a:avLst/>
          </a:prstGeom>
          <a:noFill/>
          <a:ln w="9525">
            <a:noFill/>
            <a:miter lim="800000"/>
            <a:headEnd/>
            <a:tailEnd/>
          </a:ln>
          <a:effectLst/>
        </p:spPr>
        <p:txBody>
          <a:bodyPr vert="horz" wrap="square" lIns="94768" tIns="47384" rIns="94768" bIns="47384" numCol="1" anchor="b" anchorCtr="0" compatLnSpc="1">
            <a:prstTxWarp prst="textNoShape">
              <a:avLst/>
            </a:prstTxWarp>
          </a:bodyPr>
          <a:lstStyle>
            <a:lvl1pPr algn="l" eaLnBrk="1" hangingPunct="1">
              <a:defRPr>
                <a:latin typeface="Times New Roman" pitchFamily="18" charset="0"/>
              </a:defRPr>
            </a:lvl1pPr>
          </a:lstStyle>
          <a:p>
            <a:pPr>
              <a:defRPr/>
            </a:pPr>
            <a:endParaRPr lang="pl-PL"/>
          </a:p>
        </p:txBody>
      </p:sp>
      <p:sp>
        <p:nvSpPr>
          <p:cNvPr id="40965" name="Rectangle 5"/>
          <p:cNvSpPr>
            <a:spLocks noGrp="1" noChangeArrowheads="1"/>
          </p:cNvSpPr>
          <p:nvPr>
            <p:ph type="sldNum" sz="quarter" idx="3"/>
          </p:nvPr>
        </p:nvSpPr>
        <p:spPr bwMode="auto">
          <a:xfrm>
            <a:off x="4022725" y="9721850"/>
            <a:ext cx="3076575" cy="512763"/>
          </a:xfrm>
          <a:prstGeom prst="rect">
            <a:avLst/>
          </a:prstGeom>
          <a:noFill/>
          <a:ln w="9525">
            <a:noFill/>
            <a:miter lim="800000"/>
            <a:headEnd/>
            <a:tailEnd/>
          </a:ln>
          <a:effectLst/>
        </p:spPr>
        <p:txBody>
          <a:bodyPr vert="horz" wrap="square" lIns="94768" tIns="47384" rIns="94768" bIns="47384" numCol="1" anchor="b" anchorCtr="0" compatLnSpc="1">
            <a:prstTxWarp prst="textNoShape">
              <a:avLst/>
            </a:prstTxWarp>
          </a:bodyPr>
          <a:lstStyle>
            <a:lvl1pPr algn="r" eaLnBrk="1" hangingPunct="1">
              <a:defRPr>
                <a:latin typeface="Times New Roman" pitchFamily="18" charset="0"/>
              </a:defRPr>
            </a:lvl1pPr>
          </a:lstStyle>
          <a:p>
            <a:pPr>
              <a:defRPr/>
            </a:pPr>
            <a:fld id="{B0663306-9B18-4058-9A19-B7613F519AD5}" type="slidenum">
              <a:rPr lang="pl-PL" altLang="pl-PL"/>
              <a:pPr>
                <a:defRPr/>
              </a:pPr>
              <a:t>‹#›</a:t>
            </a:fld>
            <a:endParaRPr lang="pl-PL" altLang="pl-PL"/>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6575" cy="512763"/>
          </a:xfrm>
          <a:prstGeom prst="rect">
            <a:avLst/>
          </a:prstGeom>
          <a:noFill/>
          <a:ln w="9525">
            <a:noFill/>
            <a:miter lim="800000"/>
            <a:headEnd/>
            <a:tailEnd/>
          </a:ln>
          <a:effectLst/>
        </p:spPr>
        <p:txBody>
          <a:bodyPr vert="horz" wrap="square" lIns="94768" tIns="47384" rIns="94768" bIns="47384" numCol="1" anchor="t" anchorCtr="0" compatLnSpc="1">
            <a:prstTxWarp prst="textNoShape">
              <a:avLst/>
            </a:prstTxWarp>
          </a:bodyPr>
          <a:lstStyle>
            <a:lvl1pPr algn="l" eaLnBrk="1" hangingPunct="1">
              <a:defRPr>
                <a:latin typeface="Times New Roman" pitchFamily="18" charset="0"/>
              </a:defRPr>
            </a:lvl1pPr>
          </a:lstStyle>
          <a:p>
            <a:pPr>
              <a:defRPr/>
            </a:pPr>
            <a:endParaRPr lang="pl-PL"/>
          </a:p>
        </p:txBody>
      </p:sp>
      <p:sp>
        <p:nvSpPr>
          <p:cNvPr id="38915" name="Rectangle 3"/>
          <p:cNvSpPr>
            <a:spLocks noGrp="1" noChangeArrowheads="1"/>
          </p:cNvSpPr>
          <p:nvPr>
            <p:ph type="dt" idx="1"/>
          </p:nvPr>
        </p:nvSpPr>
        <p:spPr bwMode="auto">
          <a:xfrm>
            <a:off x="4022725" y="0"/>
            <a:ext cx="3076575" cy="512763"/>
          </a:xfrm>
          <a:prstGeom prst="rect">
            <a:avLst/>
          </a:prstGeom>
          <a:noFill/>
          <a:ln w="9525">
            <a:noFill/>
            <a:miter lim="800000"/>
            <a:headEnd/>
            <a:tailEnd/>
          </a:ln>
          <a:effectLst/>
        </p:spPr>
        <p:txBody>
          <a:bodyPr vert="horz" wrap="square" lIns="94768" tIns="47384" rIns="94768" bIns="47384" numCol="1" anchor="t" anchorCtr="0" compatLnSpc="1">
            <a:prstTxWarp prst="textNoShape">
              <a:avLst/>
            </a:prstTxWarp>
          </a:bodyPr>
          <a:lstStyle>
            <a:lvl1pPr algn="r" eaLnBrk="1" hangingPunct="1">
              <a:defRPr>
                <a:latin typeface="Times New Roman" pitchFamily="18" charset="0"/>
              </a:defRPr>
            </a:lvl1pPr>
          </a:lstStyle>
          <a:p>
            <a:pPr>
              <a:defRPr/>
            </a:pPr>
            <a:fld id="{A8B25BD7-7C0D-4067-AEB9-5F4DF8F9D978}" type="datetimeFigureOut">
              <a:rPr lang="pl-PL"/>
              <a:pPr>
                <a:defRPr/>
              </a:pPr>
              <a:t>2020-03-13</a:t>
            </a:fld>
            <a:endParaRPr lang="pl-PL"/>
          </a:p>
        </p:txBody>
      </p:sp>
      <p:sp>
        <p:nvSpPr>
          <p:cNvPr id="65540"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p:spPr>
      </p:sp>
      <p:sp>
        <p:nvSpPr>
          <p:cNvPr id="38917" name="Rectangle 5"/>
          <p:cNvSpPr>
            <a:spLocks noGrp="1" noChangeArrowheads="1"/>
          </p:cNvSpPr>
          <p:nvPr>
            <p:ph type="body" sz="quarter" idx="3"/>
          </p:nvPr>
        </p:nvSpPr>
        <p:spPr bwMode="auto">
          <a:xfrm>
            <a:off x="946150" y="4860925"/>
            <a:ext cx="5207000" cy="4605338"/>
          </a:xfrm>
          <a:prstGeom prst="rect">
            <a:avLst/>
          </a:prstGeom>
          <a:noFill/>
          <a:ln w="9525">
            <a:noFill/>
            <a:miter lim="800000"/>
            <a:headEnd/>
            <a:tailEnd/>
          </a:ln>
          <a:effectLst/>
        </p:spPr>
        <p:txBody>
          <a:bodyPr vert="horz" wrap="square" lIns="94768" tIns="47384" rIns="94768" bIns="47384" numCol="1" anchor="t" anchorCtr="0" compatLnSpc="1">
            <a:prstTxWarp prst="textNoShape">
              <a:avLst/>
            </a:prstTxWarp>
          </a:bodyPr>
          <a:lstStyle/>
          <a:p>
            <a:pPr lvl="0"/>
            <a:r>
              <a:rPr lang="pl-PL" noProof="0"/>
              <a:t>Kliknij, aby edytować style wzorca tekstu</a:t>
            </a:r>
          </a:p>
          <a:p>
            <a:pPr lvl="1"/>
            <a:r>
              <a:rPr lang="pl-PL" noProof="0"/>
              <a:t>Drugi poziom</a:t>
            </a:r>
          </a:p>
          <a:p>
            <a:pPr lvl="2"/>
            <a:r>
              <a:rPr lang="pl-PL" noProof="0"/>
              <a:t>Trzeci poziom</a:t>
            </a:r>
          </a:p>
          <a:p>
            <a:pPr lvl="3"/>
            <a:r>
              <a:rPr lang="pl-PL" noProof="0"/>
              <a:t>Czwarty poziom</a:t>
            </a:r>
          </a:p>
          <a:p>
            <a:pPr lvl="4"/>
            <a:r>
              <a:rPr lang="pl-PL" noProof="0"/>
              <a:t>Piąty poziom</a:t>
            </a:r>
          </a:p>
        </p:txBody>
      </p:sp>
      <p:sp>
        <p:nvSpPr>
          <p:cNvPr id="38918" name="Rectangle 6"/>
          <p:cNvSpPr>
            <a:spLocks noGrp="1" noChangeArrowheads="1"/>
          </p:cNvSpPr>
          <p:nvPr>
            <p:ph type="ftr" sz="quarter" idx="4"/>
          </p:nvPr>
        </p:nvSpPr>
        <p:spPr bwMode="auto">
          <a:xfrm>
            <a:off x="0" y="9721850"/>
            <a:ext cx="3076575" cy="512763"/>
          </a:xfrm>
          <a:prstGeom prst="rect">
            <a:avLst/>
          </a:prstGeom>
          <a:noFill/>
          <a:ln w="9525">
            <a:noFill/>
            <a:miter lim="800000"/>
            <a:headEnd/>
            <a:tailEnd/>
          </a:ln>
          <a:effectLst/>
        </p:spPr>
        <p:txBody>
          <a:bodyPr vert="horz" wrap="square" lIns="94768" tIns="47384" rIns="94768" bIns="47384" numCol="1" anchor="b" anchorCtr="0" compatLnSpc="1">
            <a:prstTxWarp prst="textNoShape">
              <a:avLst/>
            </a:prstTxWarp>
          </a:bodyPr>
          <a:lstStyle>
            <a:lvl1pPr algn="l" eaLnBrk="1" hangingPunct="1">
              <a:defRPr>
                <a:latin typeface="Times New Roman" pitchFamily="18" charset="0"/>
              </a:defRPr>
            </a:lvl1pPr>
          </a:lstStyle>
          <a:p>
            <a:pPr>
              <a:defRPr/>
            </a:pPr>
            <a:endParaRPr lang="pl-PL"/>
          </a:p>
        </p:txBody>
      </p:sp>
      <p:sp>
        <p:nvSpPr>
          <p:cNvPr id="38919" name="Rectangle 7"/>
          <p:cNvSpPr>
            <a:spLocks noGrp="1" noChangeArrowheads="1"/>
          </p:cNvSpPr>
          <p:nvPr>
            <p:ph type="sldNum" sz="quarter" idx="5"/>
          </p:nvPr>
        </p:nvSpPr>
        <p:spPr bwMode="auto">
          <a:xfrm>
            <a:off x="4022725" y="9721850"/>
            <a:ext cx="3076575" cy="512763"/>
          </a:xfrm>
          <a:prstGeom prst="rect">
            <a:avLst/>
          </a:prstGeom>
          <a:noFill/>
          <a:ln w="9525">
            <a:noFill/>
            <a:miter lim="800000"/>
            <a:headEnd/>
            <a:tailEnd/>
          </a:ln>
          <a:effectLst/>
        </p:spPr>
        <p:txBody>
          <a:bodyPr vert="horz" wrap="square" lIns="94768" tIns="47384" rIns="94768" bIns="47384" numCol="1" anchor="b" anchorCtr="0" compatLnSpc="1">
            <a:prstTxWarp prst="textNoShape">
              <a:avLst/>
            </a:prstTxWarp>
          </a:bodyPr>
          <a:lstStyle>
            <a:lvl1pPr algn="r" eaLnBrk="1" hangingPunct="1">
              <a:defRPr>
                <a:latin typeface="Times New Roman" pitchFamily="18" charset="0"/>
              </a:defRPr>
            </a:lvl1pPr>
          </a:lstStyle>
          <a:p>
            <a:pPr>
              <a:defRPr/>
            </a:pPr>
            <a:fld id="{A664B8F4-B498-4907-853C-BD57BC0E1E91}" type="slidenum">
              <a:rPr lang="pl-PL" altLang="pl-PL"/>
              <a:pPr>
                <a:defRPr/>
              </a:pPr>
              <a:t>‹#›</a:t>
            </a:fld>
            <a:endParaRPr lang="pl-PL" altLang="pl-P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Arial" charset="0"/>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Arial" charset="0"/>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a:p>
        </p:txBody>
      </p:sp>
      <p:sp>
        <p:nvSpPr>
          <p:cNvPr id="4" name="Symbol zastępczy numeru slajdu 3"/>
          <p:cNvSpPr>
            <a:spLocks noGrp="1"/>
          </p:cNvSpPr>
          <p:nvPr>
            <p:ph type="sldNum" sz="quarter" idx="10"/>
          </p:nvPr>
        </p:nvSpPr>
        <p:spPr/>
        <p:txBody>
          <a:bodyPr/>
          <a:lstStyle/>
          <a:p>
            <a:pPr>
              <a:defRPr/>
            </a:pPr>
            <a:fld id="{A664B8F4-B498-4907-853C-BD57BC0E1E91}" type="slidenum">
              <a:rPr lang="pl-PL" altLang="pl-PL" smtClean="0"/>
              <a:pPr>
                <a:defRPr/>
              </a:pPr>
              <a:t>1</a:t>
            </a:fld>
            <a:endParaRPr lang="pl-PL" altLang="pl-P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992188" y="768350"/>
            <a:ext cx="5114925" cy="3836988"/>
          </a:xfrm>
          <a:ln/>
        </p:spPr>
      </p:sp>
      <p:sp>
        <p:nvSpPr>
          <p:cNvPr id="17411"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3</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4</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5</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6</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7</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8</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9</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136B4E-E740-49EE-A11B-717E25DFC7A0}" type="slidenum">
              <a:rPr lang="pl-PL"/>
              <a:pPr/>
              <a:t>10</a:t>
            </a:fld>
            <a:endParaRPr lang="pl-PL"/>
          </a:p>
        </p:txBody>
      </p:sp>
      <p:sp>
        <p:nvSpPr>
          <p:cNvPr id="461826" name="Rectangle 2"/>
          <p:cNvSpPr>
            <a:spLocks noGrp="1" noRot="1" noChangeAspect="1" noChangeArrowheads="1" noTextEdit="1"/>
          </p:cNvSpPr>
          <p:nvPr>
            <p:ph type="sldImg"/>
          </p:nvPr>
        </p:nvSpPr>
        <p:spPr>
          <a:ln/>
        </p:spPr>
      </p:sp>
      <p:sp>
        <p:nvSpPr>
          <p:cNvPr id="4618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11</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12</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13</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14</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15</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16</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17</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18</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19</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20</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21</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22</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23</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24</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25</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26</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27</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28</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29</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30</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31</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32</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33</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34</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35</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38</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E2CB34-D597-4C43-8614-7A53519A1373}" type="slidenum">
              <a:rPr lang="pl-PL"/>
              <a:pPr/>
              <a:t>39</a:t>
            </a:fld>
            <a:endParaRPr lang="pl-PL"/>
          </a:p>
        </p:txBody>
      </p:sp>
      <p:sp>
        <p:nvSpPr>
          <p:cNvPr id="565250" name="Rectangle 2"/>
          <p:cNvSpPr>
            <a:spLocks noGrp="1" noRot="1" noChangeAspect="1" noChangeArrowheads="1" noTextEdit="1"/>
          </p:cNvSpPr>
          <p:nvPr>
            <p:ph type="sldImg"/>
          </p:nvPr>
        </p:nvSpPr>
        <p:spPr bwMode="auto">
          <a:xfrm>
            <a:off x="992188" y="768350"/>
            <a:ext cx="5114925" cy="3836988"/>
          </a:xfrm>
          <a:prstGeom prst="rect">
            <a:avLst/>
          </a:prstGeom>
          <a:solidFill>
            <a:srgbClr val="FFFFFF"/>
          </a:solidFill>
          <a:ln>
            <a:solidFill>
              <a:srgbClr val="000000"/>
            </a:solidFill>
            <a:miter lim="800000"/>
            <a:headEnd/>
            <a:tailEnd/>
          </a:ln>
        </p:spPr>
      </p:sp>
      <p:sp>
        <p:nvSpPr>
          <p:cNvPr id="565251" name="Rectangle 3"/>
          <p:cNvSpPr>
            <a:spLocks noGrp="1" noChangeArrowheads="1"/>
          </p:cNvSpPr>
          <p:nvPr>
            <p:ph type="body" idx="1"/>
          </p:nvPr>
        </p:nvSpPr>
        <p:spPr bwMode="auto">
          <a:xfrm>
            <a:off x="710094" y="4860682"/>
            <a:ext cx="5679113" cy="4605745"/>
          </a:xfrm>
          <a:prstGeom prst="rect">
            <a:avLst/>
          </a:prstGeom>
          <a:solidFill>
            <a:srgbClr val="FFFFFF"/>
          </a:solidFill>
          <a:ln>
            <a:solidFill>
              <a:srgbClr val="000000"/>
            </a:solidFill>
            <a:miter lim="800000"/>
            <a:headEnd/>
            <a:tailEnd/>
          </a:ln>
        </p:spPr>
        <p:txBody>
          <a:bodyPr/>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EC05E3C7-FF13-43AD-9D6F-0C4708341831}" type="slidenum">
              <a:rPr lang="pl-PL"/>
              <a:pPr/>
              <a:t>40</a:t>
            </a:fld>
            <a:endParaRPr lang="pl-PL"/>
          </a:p>
        </p:txBody>
      </p:sp>
      <p:sp>
        <p:nvSpPr>
          <p:cNvPr id="68611" name="Rectangle 2"/>
          <p:cNvSpPr>
            <a:spLocks noGrp="1" noRot="1" noChangeAspect="1" noChangeArrowheads="1" noTextEdit="1"/>
          </p:cNvSpPr>
          <p:nvPr>
            <p:ph type="sldImg"/>
          </p:nvPr>
        </p:nvSpPr>
        <p:spPr>
          <a:solidFill>
            <a:srgbClr val="FFFFFF"/>
          </a:solidFill>
          <a:ln/>
        </p:spPr>
      </p:sp>
      <p:sp>
        <p:nvSpPr>
          <p:cNvPr id="68612"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E2CB34-D597-4C43-8614-7A53519A1373}" type="slidenum">
              <a:rPr lang="pl-PL"/>
              <a:pPr/>
              <a:t>41</a:t>
            </a:fld>
            <a:endParaRPr lang="pl-PL"/>
          </a:p>
        </p:txBody>
      </p:sp>
      <p:sp>
        <p:nvSpPr>
          <p:cNvPr id="565250" name="Rectangle 2"/>
          <p:cNvSpPr>
            <a:spLocks noGrp="1" noRot="1" noChangeAspect="1" noChangeArrowheads="1" noTextEdit="1"/>
          </p:cNvSpPr>
          <p:nvPr>
            <p:ph type="sldImg"/>
          </p:nvPr>
        </p:nvSpPr>
        <p:spPr bwMode="auto">
          <a:xfrm>
            <a:off x="992188" y="768350"/>
            <a:ext cx="5114925" cy="3836988"/>
          </a:xfrm>
          <a:prstGeom prst="rect">
            <a:avLst/>
          </a:prstGeom>
          <a:solidFill>
            <a:srgbClr val="FFFFFF"/>
          </a:solidFill>
          <a:ln>
            <a:solidFill>
              <a:srgbClr val="000000"/>
            </a:solidFill>
            <a:miter lim="800000"/>
            <a:headEnd/>
            <a:tailEnd/>
          </a:ln>
        </p:spPr>
      </p:sp>
      <p:sp>
        <p:nvSpPr>
          <p:cNvPr id="565251" name="Rectangle 3"/>
          <p:cNvSpPr>
            <a:spLocks noGrp="1" noChangeArrowheads="1"/>
          </p:cNvSpPr>
          <p:nvPr>
            <p:ph type="body" idx="1"/>
          </p:nvPr>
        </p:nvSpPr>
        <p:spPr bwMode="auto">
          <a:xfrm>
            <a:off x="710094" y="4860682"/>
            <a:ext cx="5679113" cy="4605745"/>
          </a:xfrm>
          <a:prstGeom prst="rect">
            <a:avLst/>
          </a:prstGeom>
          <a:solidFill>
            <a:srgbClr val="FFFFFF"/>
          </a:solidFill>
          <a:ln>
            <a:solidFill>
              <a:srgbClr val="000000"/>
            </a:solidFill>
            <a:miter lim="800000"/>
            <a:headEnd/>
            <a:tailEnd/>
          </a:ln>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ymbol zastępczy obrazu slajdu 1"/>
          <p:cNvSpPr>
            <a:spLocks noGrp="1" noRot="1" noChangeAspect="1" noTextEdit="1"/>
          </p:cNvSpPr>
          <p:nvPr>
            <p:ph type="sldImg"/>
          </p:nvPr>
        </p:nvSpPr>
        <p:spPr>
          <a:ln/>
        </p:spPr>
      </p:sp>
      <p:sp>
        <p:nvSpPr>
          <p:cNvPr id="112643" name="Symbol zastępczy notatek 2"/>
          <p:cNvSpPr>
            <a:spLocks noGrp="1"/>
          </p:cNvSpPr>
          <p:nvPr>
            <p:ph type="body" idx="1"/>
          </p:nvPr>
        </p:nvSpPr>
        <p:spPr>
          <a:noFill/>
          <a:ln/>
        </p:spPr>
        <p:txBody>
          <a:bodyPr/>
          <a:lstStyle/>
          <a:p>
            <a:endParaRPr lang="en-US" altLang="pl-PL"/>
          </a:p>
        </p:txBody>
      </p:sp>
      <p:sp>
        <p:nvSpPr>
          <p:cNvPr id="112644" name="Symbol zastępczy numeru slajdu 3"/>
          <p:cNvSpPr txBox="1">
            <a:spLocks noGrp="1"/>
          </p:cNvSpPr>
          <p:nvPr/>
        </p:nvSpPr>
        <p:spPr bwMode="auto">
          <a:xfrm>
            <a:off x="4022725" y="9721850"/>
            <a:ext cx="3076575" cy="512763"/>
          </a:xfrm>
          <a:prstGeom prst="rect">
            <a:avLst/>
          </a:prstGeom>
          <a:noFill/>
          <a:ln w="9525">
            <a:noFill/>
            <a:miter lim="800000"/>
            <a:headEnd/>
            <a:tailEnd/>
          </a:ln>
        </p:spPr>
        <p:txBody>
          <a:bodyPr lIns="94768" tIns="47384" rIns="94768" bIns="47384" anchor="b"/>
          <a:lstStyle/>
          <a:p>
            <a:pPr algn="r" eaLnBrk="1" hangingPunct="1"/>
            <a:fld id="{ACD30487-CD78-4A4B-B3CE-0DD8828B39F0}" type="slidenum">
              <a:rPr lang="pl-PL" altLang="pl-PL">
                <a:latin typeface="Times New Roman" pitchFamily="18" charset="0"/>
                <a:cs typeface="Arial" charset="0"/>
              </a:rPr>
              <a:pPr algn="r" eaLnBrk="1" hangingPunct="1"/>
              <a:t>45</a:t>
            </a:fld>
            <a:endParaRPr lang="pl-PL" altLang="pl-PL">
              <a:latin typeface="Times New Roman" pitchFamily="18" charset="0"/>
              <a:cs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F43143DE-338C-4CC9-ACFD-96740223F57B}" type="slidenum">
              <a:rPr lang="pl-PL"/>
              <a:pPr/>
              <a:t>48</a:t>
            </a:fld>
            <a:endParaRPr lang="pl-PL"/>
          </a:p>
        </p:txBody>
      </p:sp>
      <p:sp>
        <p:nvSpPr>
          <p:cNvPr id="70659" name="Rectangle 2"/>
          <p:cNvSpPr>
            <a:spLocks noGrp="1" noRot="1" noChangeAspect="1" noChangeArrowheads="1" noTextEdit="1"/>
          </p:cNvSpPr>
          <p:nvPr>
            <p:ph type="sldImg"/>
          </p:nvPr>
        </p:nvSpPr>
        <p:spPr>
          <a:solidFill>
            <a:srgbClr val="FFFFFF"/>
          </a:solidFill>
          <a:ln/>
        </p:spPr>
      </p:sp>
      <p:sp>
        <p:nvSpPr>
          <p:cNvPr id="7066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xfrm>
            <a:off x="992188" y="768350"/>
            <a:ext cx="5114925" cy="3836988"/>
          </a:xfrm>
          <a:ln/>
        </p:spPr>
      </p:sp>
      <p:sp>
        <p:nvSpPr>
          <p:cNvPr id="22531"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a:noFill/>
          <a:ln/>
        </p:spPr>
        <p:txBody>
          <a:bodyPr/>
          <a:lstStyle/>
          <a:p>
            <a:pPr eaLnBrk="1" hangingPunct="1"/>
            <a:endParaRPr lang="pl-PL" altLang="pl-PL"/>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a:noFill/>
          <a:ln/>
        </p:spPr>
        <p:txBody>
          <a:bodyPr/>
          <a:lstStyle/>
          <a:p>
            <a:pPr eaLnBrk="1" hangingPunct="1"/>
            <a:endParaRPr lang="pl-PL" altLang="pl-PL"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92188" y="768350"/>
            <a:ext cx="5114925" cy="3836988"/>
          </a:xfrm>
          <a:ln/>
        </p:spPr>
      </p:sp>
      <p:sp>
        <p:nvSpPr>
          <p:cNvPr id="19459" name="Rectangle 3"/>
          <p:cNvSpPr>
            <a:spLocks noGrp="1" noChangeArrowheads="1"/>
          </p:cNvSpPr>
          <p:nvPr>
            <p:ph type="body" idx="1"/>
          </p:nvPr>
        </p:nvSpPr>
        <p:spPr>
          <a:noFill/>
          <a:ln/>
        </p:spPr>
        <p:txBody>
          <a:bodyPr/>
          <a:lstStyle/>
          <a:p>
            <a:pPr eaLnBrk="1" hangingPunct="1"/>
            <a:endParaRPr lang="pl-PL"/>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F43143DE-338C-4CC9-ACFD-96740223F57B}" type="slidenum">
              <a:rPr lang="pl-PL"/>
              <a:pPr/>
              <a:t>69</a:t>
            </a:fld>
            <a:endParaRPr lang="pl-PL"/>
          </a:p>
        </p:txBody>
      </p:sp>
      <p:sp>
        <p:nvSpPr>
          <p:cNvPr id="70659" name="Rectangle 2"/>
          <p:cNvSpPr>
            <a:spLocks noGrp="1" noRot="1" noChangeAspect="1" noChangeArrowheads="1" noTextEdit="1"/>
          </p:cNvSpPr>
          <p:nvPr>
            <p:ph type="sldImg"/>
          </p:nvPr>
        </p:nvSpPr>
        <p:spPr>
          <a:solidFill>
            <a:srgbClr val="FFFFFF"/>
          </a:solidFill>
          <a:ln/>
        </p:spPr>
      </p:sp>
      <p:sp>
        <p:nvSpPr>
          <p:cNvPr id="7066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ymbol zastępczy obrazu slajdu 1"/>
          <p:cNvSpPr>
            <a:spLocks noGrp="1" noRot="1" noChangeAspect="1" noTextEdit="1"/>
          </p:cNvSpPr>
          <p:nvPr>
            <p:ph type="sldImg"/>
          </p:nvPr>
        </p:nvSpPr>
        <p:spPr>
          <a:ln/>
        </p:spPr>
      </p:sp>
      <p:sp>
        <p:nvSpPr>
          <p:cNvPr id="112643" name="Symbol zastępczy notatek 2"/>
          <p:cNvSpPr>
            <a:spLocks noGrp="1"/>
          </p:cNvSpPr>
          <p:nvPr>
            <p:ph type="body" idx="1"/>
          </p:nvPr>
        </p:nvSpPr>
        <p:spPr>
          <a:noFill/>
          <a:ln/>
        </p:spPr>
        <p:txBody>
          <a:bodyPr/>
          <a:lstStyle/>
          <a:p>
            <a:endParaRPr lang="en-US" altLang="pl-PL"/>
          </a:p>
        </p:txBody>
      </p:sp>
      <p:sp>
        <p:nvSpPr>
          <p:cNvPr id="112644" name="Symbol zastępczy numeru slajdu 3"/>
          <p:cNvSpPr txBox="1">
            <a:spLocks noGrp="1"/>
          </p:cNvSpPr>
          <p:nvPr/>
        </p:nvSpPr>
        <p:spPr bwMode="auto">
          <a:xfrm>
            <a:off x="4022725" y="9721850"/>
            <a:ext cx="3076575" cy="512763"/>
          </a:xfrm>
          <a:prstGeom prst="rect">
            <a:avLst/>
          </a:prstGeom>
          <a:noFill/>
          <a:ln w="9525">
            <a:noFill/>
            <a:miter lim="800000"/>
            <a:headEnd/>
            <a:tailEnd/>
          </a:ln>
        </p:spPr>
        <p:txBody>
          <a:bodyPr lIns="94768" tIns="47384" rIns="94768" bIns="47384" anchor="b"/>
          <a:lstStyle/>
          <a:p>
            <a:pPr algn="r" eaLnBrk="1" hangingPunct="1"/>
            <a:fld id="{ACD30487-CD78-4A4B-B3CE-0DD8828B39F0}" type="slidenum">
              <a:rPr lang="pl-PL" altLang="pl-PL">
                <a:latin typeface="Times New Roman" pitchFamily="18" charset="0"/>
                <a:cs typeface="Arial" charset="0"/>
              </a:rPr>
              <a:pPr algn="r" eaLnBrk="1" hangingPunct="1"/>
              <a:t>73</a:t>
            </a:fld>
            <a:endParaRPr lang="pl-PL" altLang="pl-PL">
              <a:latin typeface="Times New Roman" pitchFamily="18" charset="0"/>
              <a:cs typeface="Arial" charset="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ymbol zastępczy obrazu slajdu 1"/>
          <p:cNvSpPr>
            <a:spLocks noGrp="1" noRot="1" noChangeAspect="1" noTextEdit="1"/>
          </p:cNvSpPr>
          <p:nvPr>
            <p:ph type="sldImg"/>
          </p:nvPr>
        </p:nvSpPr>
        <p:spPr>
          <a:ln/>
        </p:spPr>
      </p:sp>
      <p:sp>
        <p:nvSpPr>
          <p:cNvPr id="112643" name="Symbol zastępczy notatek 2"/>
          <p:cNvSpPr>
            <a:spLocks noGrp="1"/>
          </p:cNvSpPr>
          <p:nvPr>
            <p:ph type="body" idx="1"/>
          </p:nvPr>
        </p:nvSpPr>
        <p:spPr>
          <a:noFill/>
          <a:ln/>
        </p:spPr>
        <p:txBody>
          <a:bodyPr/>
          <a:lstStyle/>
          <a:p>
            <a:endParaRPr lang="en-US" altLang="pl-PL"/>
          </a:p>
        </p:txBody>
      </p:sp>
      <p:sp>
        <p:nvSpPr>
          <p:cNvPr id="112644" name="Symbol zastępczy numeru slajdu 3"/>
          <p:cNvSpPr txBox="1">
            <a:spLocks noGrp="1"/>
          </p:cNvSpPr>
          <p:nvPr/>
        </p:nvSpPr>
        <p:spPr bwMode="auto">
          <a:xfrm>
            <a:off x="4022725" y="9721850"/>
            <a:ext cx="3076575" cy="512763"/>
          </a:xfrm>
          <a:prstGeom prst="rect">
            <a:avLst/>
          </a:prstGeom>
          <a:noFill/>
          <a:ln w="9525">
            <a:noFill/>
            <a:miter lim="800000"/>
            <a:headEnd/>
            <a:tailEnd/>
          </a:ln>
        </p:spPr>
        <p:txBody>
          <a:bodyPr lIns="94768" tIns="47384" rIns="94768" bIns="47384" anchor="b"/>
          <a:lstStyle/>
          <a:p>
            <a:pPr algn="r" eaLnBrk="1" hangingPunct="1"/>
            <a:fld id="{ACD30487-CD78-4A4B-B3CE-0DD8828B39F0}" type="slidenum">
              <a:rPr lang="pl-PL" altLang="pl-PL">
                <a:latin typeface="Times New Roman" pitchFamily="18" charset="0"/>
                <a:cs typeface="Arial" charset="0"/>
              </a:rPr>
              <a:pPr algn="r" eaLnBrk="1" hangingPunct="1"/>
              <a:t>74</a:t>
            </a:fld>
            <a:endParaRPr lang="pl-PL" altLang="pl-PL">
              <a:latin typeface="Times New Roman" pitchFamily="18" charset="0"/>
              <a:cs typeface="Arial" charset="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75</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78</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E7B012-530F-484D-B719-D89D4E1593F4}" type="slidenum">
              <a:rPr lang="pl-PL"/>
              <a:pPr/>
              <a:t>79</a:t>
            </a:fld>
            <a:endParaRPr lang="pl-PL"/>
          </a:p>
        </p:txBody>
      </p:sp>
      <p:sp>
        <p:nvSpPr>
          <p:cNvPr id="544770" name="Rectangle 1026"/>
          <p:cNvSpPr>
            <a:spLocks noGrp="1" noRot="1" noChangeAspect="1" noChangeArrowheads="1" noTextEdit="1"/>
          </p:cNvSpPr>
          <p:nvPr>
            <p:ph type="sldImg"/>
          </p:nvPr>
        </p:nvSpPr>
        <p:spPr>
          <a:ln/>
        </p:spPr>
      </p:sp>
      <p:sp>
        <p:nvSpPr>
          <p:cNvPr id="5447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pPr>
              <a:defRPr/>
            </a:pPr>
            <a:fld id="{A664B8F4-B498-4907-853C-BD57BC0E1E91}" type="slidenum">
              <a:rPr lang="pl-PL" altLang="pl-PL" smtClean="0"/>
              <a:pPr>
                <a:defRPr/>
              </a:pPr>
              <a:t>80</a:t>
            </a:fld>
            <a:endParaRPr lang="pl-PL" altLang="pl-P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p>
        </p:txBody>
      </p:sp>
      <p:sp>
        <p:nvSpPr>
          <p:cNvPr id="3" name="Podtytuł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a:t>Kliknij, aby edytować styl wzorca podtytułu</a:t>
            </a:r>
          </a:p>
        </p:txBody>
      </p:sp>
      <p:sp>
        <p:nvSpPr>
          <p:cNvPr id="4" name="Rectangle 4"/>
          <p:cNvSpPr>
            <a:spLocks noGrp="1" noChangeArrowheads="1"/>
          </p:cNvSpPr>
          <p:nvPr>
            <p:ph type="dt" sz="half" idx="10"/>
          </p:nvPr>
        </p:nvSpPr>
        <p:spPr>
          <a:ln/>
        </p:spPr>
        <p:txBody>
          <a:bodyPr/>
          <a:lstStyle>
            <a:lvl1pPr>
              <a:defRPr/>
            </a:lvl1pPr>
          </a:lstStyle>
          <a:p>
            <a:pPr>
              <a:defRPr/>
            </a:pPr>
            <a:fld id="{35C78B3E-A930-499F-8E11-E83A70E31554}" type="datetime1">
              <a:rPr lang="pl-PL"/>
              <a:pPr>
                <a:defRPr/>
              </a:pPr>
              <a:t>2020-03-13</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3A81FAD-F757-40D5-9B16-C37F28359640}" type="slidenum">
              <a:rPr lang="en-GB" altLang="pl-PL"/>
              <a:pPr>
                <a:defRPr/>
              </a:pPr>
              <a:t>‹#›</a:t>
            </a:fld>
            <a:endParaRPr lang="en-GB" altLang="pl-PL"/>
          </a:p>
        </p:txBody>
      </p:sp>
    </p:spTree>
  </p:cSld>
  <p:clrMapOvr>
    <a:masterClrMapping/>
  </p:clrMapOvr>
  <p:transition spd="med">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Rectangle 4"/>
          <p:cNvSpPr>
            <a:spLocks noGrp="1" noChangeArrowheads="1"/>
          </p:cNvSpPr>
          <p:nvPr>
            <p:ph type="dt" sz="half" idx="10"/>
          </p:nvPr>
        </p:nvSpPr>
        <p:spPr>
          <a:ln/>
        </p:spPr>
        <p:txBody>
          <a:bodyPr/>
          <a:lstStyle>
            <a:lvl1pPr>
              <a:defRPr/>
            </a:lvl1pPr>
          </a:lstStyle>
          <a:p>
            <a:pPr>
              <a:defRPr/>
            </a:pPr>
            <a:fld id="{C4A40708-5E0D-4033-B261-9B49A1C11D55}" type="datetime1">
              <a:rPr lang="pl-PL"/>
              <a:pPr>
                <a:defRPr/>
              </a:pPr>
              <a:t>2020-03-13</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16080D4-28B5-48A5-ADC2-88C6BE83E05E}" type="slidenum">
              <a:rPr lang="en-GB" altLang="pl-PL"/>
              <a:pPr>
                <a:defRPr/>
              </a:pPr>
              <a:t>‹#›</a:t>
            </a:fld>
            <a:endParaRPr lang="en-GB" altLang="pl-PL"/>
          </a:p>
        </p:txBody>
      </p:sp>
    </p:spTree>
  </p:cSld>
  <p:clrMapOvr>
    <a:masterClrMapping/>
  </p:clrMapOvr>
  <p:transition spd="med">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a:t>Kliknij, aby edytować style wzorca tekstu</a:t>
            </a:r>
          </a:p>
        </p:txBody>
      </p:sp>
      <p:sp>
        <p:nvSpPr>
          <p:cNvPr id="4" name="Rectangle 4"/>
          <p:cNvSpPr>
            <a:spLocks noGrp="1" noChangeArrowheads="1"/>
          </p:cNvSpPr>
          <p:nvPr>
            <p:ph type="dt" sz="half" idx="10"/>
          </p:nvPr>
        </p:nvSpPr>
        <p:spPr>
          <a:ln/>
        </p:spPr>
        <p:txBody>
          <a:bodyPr/>
          <a:lstStyle>
            <a:lvl1pPr>
              <a:defRPr/>
            </a:lvl1pPr>
          </a:lstStyle>
          <a:p>
            <a:pPr>
              <a:defRPr/>
            </a:pPr>
            <a:fld id="{5586A150-8FC0-4E22-8A8E-41211BE6A677}" type="datetime1">
              <a:rPr lang="pl-PL"/>
              <a:pPr>
                <a:defRPr/>
              </a:pPr>
              <a:t>2020-03-13</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D1C633D-5374-4B9F-8A94-7CC99F8AADD2}" type="slidenum">
              <a:rPr lang="en-GB" altLang="pl-PL"/>
              <a:pPr>
                <a:defRPr/>
              </a:pPr>
              <a:t>‹#›</a:t>
            </a:fld>
            <a:endParaRPr lang="en-GB" altLang="pl-PL"/>
          </a:p>
        </p:txBody>
      </p:sp>
    </p:spTree>
  </p:cSld>
  <p:clrMapOvr>
    <a:masterClrMapping/>
  </p:clrMapOvr>
  <p:transition spd="med">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Rectangle 4"/>
          <p:cNvSpPr>
            <a:spLocks noGrp="1" noChangeArrowheads="1"/>
          </p:cNvSpPr>
          <p:nvPr>
            <p:ph type="dt" sz="half" idx="10"/>
          </p:nvPr>
        </p:nvSpPr>
        <p:spPr>
          <a:ln/>
        </p:spPr>
        <p:txBody>
          <a:bodyPr/>
          <a:lstStyle>
            <a:lvl1pPr>
              <a:defRPr/>
            </a:lvl1pPr>
          </a:lstStyle>
          <a:p>
            <a:pPr>
              <a:defRPr/>
            </a:pPr>
            <a:fld id="{63EA73E2-9532-4606-8BA7-21BBE2CF925D}" type="datetime1">
              <a:rPr lang="pl-PL"/>
              <a:pPr>
                <a:defRPr/>
              </a:pPr>
              <a:t>2020-03-13</a:t>
            </a:fld>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C2EB47EF-7F69-495D-84CD-81A3A1239448}" type="slidenum">
              <a:rPr lang="en-GB" altLang="pl-PL"/>
              <a:pPr>
                <a:defRPr/>
              </a:pPr>
              <a:t>‹#›</a:t>
            </a:fld>
            <a:endParaRPr lang="en-GB" altLang="pl-PL"/>
          </a:p>
        </p:txBody>
      </p:sp>
    </p:spTree>
  </p:cSld>
  <p:clrMapOvr>
    <a:masterClrMapping/>
  </p:clrMapOvr>
  <p:transition spd="med">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1143000"/>
          </a:xfrm>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Rectangle 4"/>
          <p:cNvSpPr>
            <a:spLocks noGrp="1" noChangeArrowheads="1"/>
          </p:cNvSpPr>
          <p:nvPr>
            <p:ph type="dt" sz="half" idx="10"/>
          </p:nvPr>
        </p:nvSpPr>
        <p:spPr>
          <a:ln/>
        </p:spPr>
        <p:txBody>
          <a:bodyPr/>
          <a:lstStyle>
            <a:lvl1pPr>
              <a:defRPr/>
            </a:lvl1pPr>
          </a:lstStyle>
          <a:p>
            <a:pPr>
              <a:defRPr/>
            </a:pPr>
            <a:fld id="{38C63778-97A1-4413-929A-BC462F093EE3}" type="datetime1">
              <a:rPr lang="pl-PL"/>
              <a:pPr>
                <a:defRPr/>
              </a:pPr>
              <a:t>2020-03-13</a:t>
            </a:fld>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BBC10569-E4A4-41D6-BD8D-B03F6FDF6C57}" type="slidenum">
              <a:rPr lang="en-GB" altLang="pl-PL"/>
              <a:pPr>
                <a:defRPr/>
              </a:pPr>
              <a:t>‹#›</a:t>
            </a:fld>
            <a:endParaRPr lang="en-GB" altLang="pl-PL"/>
          </a:p>
        </p:txBody>
      </p:sp>
    </p:spTree>
  </p:cSld>
  <p:clrMapOvr>
    <a:masterClrMapping/>
  </p:clrMapOvr>
  <p:transition spd="med">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Rectangle 4"/>
          <p:cNvSpPr>
            <a:spLocks noGrp="1" noChangeArrowheads="1"/>
          </p:cNvSpPr>
          <p:nvPr>
            <p:ph type="dt" sz="half" idx="10"/>
          </p:nvPr>
        </p:nvSpPr>
        <p:spPr>
          <a:ln/>
        </p:spPr>
        <p:txBody>
          <a:bodyPr/>
          <a:lstStyle>
            <a:lvl1pPr>
              <a:defRPr/>
            </a:lvl1pPr>
          </a:lstStyle>
          <a:p>
            <a:pPr>
              <a:defRPr/>
            </a:pPr>
            <a:fld id="{E72FFBD5-EB3E-4E13-BB5C-EC41E7398548}" type="datetime1">
              <a:rPr lang="pl-PL"/>
              <a:pPr>
                <a:defRPr/>
              </a:pPr>
              <a:t>2020-03-13</a:t>
            </a:fld>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62B0E34A-E8D1-44B4-A9AC-460507D2C1F4}" type="slidenum">
              <a:rPr lang="en-GB" altLang="pl-PL"/>
              <a:pPr>
                <a:defRPr/>
              </a:pPr>
              <a:t>‹#›</a:t>
            </a:fld>
            <a:endParaRPr lang="en-GB" altLang="pl-PL"/>
          </a:p>
        </p:txBody>
      </p:sp>
    </p:spTree>
  </p:cSld>
  <p:clrMapOvr>
    <a:masterClrMapping/>
  </p:clrMapOvr>
  <p:transition spd="med">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25CC156-69DF-41BA-B0F4-879C360F27C2}" type="datetime1">
              <a:rPr lang="pl-PL"/>
              <a:pPr>
                <a:defRPr/>
              </a:pPr>
              <a:t>2020-03-13</a:t>
            </a:fld>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A6824974-1198-49CA-995F-44E2D70F27B4}" type="slidenum">
              <a:rPr lang="en-GB" altLang="pl-PL"/>
              <a:pPr>
                <a:defRPr/>
              </a:pPr>
              <a:t>‹#›</a:t>
            </a:fld>
            <a:endParaRPr lang="en-GB" altLang="pl-PL"/>
          </a:p>
        </p:txBody>
      </p:sp>
    </p:spTree>
  </p:cSld>
  <p:clrMapOvr>
    <a:masterClrMapping/>
  </p:clrMapOvr>
  <p:transition spd="med">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fld id="{03E4D846-1D32-47DC-89E4-E642E0FD452D}" type="datetime1">
              <a:rPr lang="pl-PL"/>
              <a:pPr>
                <a:defRPr/>
              </a:pPr>
              <a:t>2020-03-13</a:t>
            </a:fld>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3DE2E210-CEF5-41EA-9FA8-6EC302AD2631}" type="slidenum">
              <a:rPr lang="en-GB" altLang="pl-PL"/>
              <a:pPr>
                <a:defRPr/>
              </a:pPr>
              <a:t>‹#›</a:t>
            </a:fld>
            <a:endParaRPr lang="en-GB" altLang="pl-PL"/>
          </a:p>
        </p:txBody>
      </p:sp>
    </p:spTree>
  </p:cSld>
  <p:clrMapOvr>
    <a:masterClrMapping/>
  </p:clrMapOvr>
  <p:transition spd="med">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fld id="{EDF2E1C2-A87F-453C-89D3-11E2885275CC}" type="datetime1">
              <a:rPr lang="pl-PL"/>
              <a:pPr>
                <a:defRPr/>
              </a:pPr>
              <a:t>2020-03-13</a:t>
            </a:fld>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20BFD2D0-948B-4434-935F-E32288DBEE7E}" type="slidenum">
              <a:rPr lang="en-GB" altLang="pl-PL"/>
              <a:pPr>
                <a:defRPr/>
              </a:pPr>
              <a:t>‹#›</a:t>
            </a:fld>
            <a:endParaRPr lang="en-GB" altLang="pl-PL"/>
          </a:p>
        </p:txBody>
      </p:sp>
    </p:spTree>
  </p:cSld>
  <p:clrMapOvr>
    <a:masterClrMapping/>
  </p:clrMapOvr>
  <p:transition spd="med">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Rectangle 4"/>
          <p:cNvSpPr>
            <a:spLocks noGrp="1" noChangeArrowheads="1"/>
          </p:cNvSpPr>
          <p:nvPr>
            <p:ph type="dt" sz="half" idx="10"/>
          </p:nvPr>
        </p:nvSpPr>
        <p:spPr>
          <a:ln/>
        </p:spPr>
        <p:txBody>
          <a:bodyPr/>
          <a:lstStyle>
            <a:lvl1pPr>
              <a:defRPr/>
            </a:lvl1pPr>
          </a:lstStyle>
          <a:p>
            <a:pPr>
              <a:defRPr/>
            </a:pPr>
            <a:fld id="{773A7B62-0D38-4F48-8FEB-1D90109A8B5C}" type="datetime1">
              <a:rPr lang="pl-PL"/>
              <a:pPr>
                <a:defRPr/>
              </a:pPr>
              <a:t>2020-03-13</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1AC0D7E8-4E15-4CB2-90E2-7292DF7740A1}" type="slidenum">
              <a:rPr lang="en-GB" altLang="pl-PL"/>
              <a:pPr>
                <a:defRPr/>
              </a:pPr>
              <a:t>‹#›</a:t>
            </a:fld>
            <a:endParaRPr lang="en-GB" altLang="pl-PL"/>
          </a:p>
        </p:txBody>
      </p:sp>
    </p:spTree>
  </p:cSld>
  <p:clrMapOvr>
    <a:masterClrMapping/>
  </p:clrMapOvr>
  <p:transition spd="med">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515100" y="609600"/>
            <a:ext cx="1943100" cy="5486400"/>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685800" y="609600"/>
            <a:ext cx="5676900" cy="5486400"/>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Rectangle 4"/>
          <p:cNvSpPr>
            <a:spLocks noGrp="1" noChangeArrowheads="1"/>
          </p:cNvSpPr>
          <p:nvPr>
            <p:ph type="dt" sz="half" idx="10"/>
          </p:nvPr>
        </p:nvSpPr>
        <p:spPr>
          <a:ln/>
        </p:spPr>
        <p:txBody>
          <a:bodyPr/>
          <a:lstStyle>
            <a:lvl1pPr>
              <a:defRPr/>
            </a:lvl1pPr>
          </a:lstStyle>
          <a:p>
            <a:pPr>
              <a:defRPr/>
            </a:pPr>
            <a:fld id="{5766F7F9-DB76-45D1-8C24-338918C8795D}" type="datetime1">
              <a:rPr lang="pl-PL"/>
              <a:pPr>
                <a:defRPr/>
              </a:pPr>
              <a:t>2020-03-13</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2F521FA0-277B-445D-8C03-7FF4A014D4BA}" type="slidenum">
              <a:rPr lang="en-GB" altLang="pl-PL"/>
              <a:pPr>
                <a:defRPr/>
              </a:pPr>
              <a:t>‹#›</a:t>
            </a:fld>
            <a:endParaRPr lang="en-GB" altLang="pl-PL"/>
          </a:p>
        </p:txBody>
      </p:sp>
    </p:spTree>
  </p:cSld>
  <p:clrMapOvr>
    <a:masterClrMapping/>
  </p:clrMapOvr>
  <p:transition spd="med">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ytuł i diagram lub schemat organizacyjny">
    <p:spTree>
      <p:nvGrpSpPr>
        <p:cNvPr id="1" name=""/>
        <p:cNvGrpSpPr/>
        <p:nvPr/>
      </p:nvGrpSpPr>
      <p:grpSpPr>
        <a:xfrm>
          <a:off x="0" y="0"/>
          <a:ext cx="0" cy="0"/>
          <a:chOff x="0" y="0"/>
          <a:chExt cx="0" cy="0"/>
        </a:xfrm>
      </p:grpSpPr>
      <p:sp>
        <p:nvSpPr>
          <p:cNvPr id="2" name="Tytuł 1"/>
          <p:cNvSpPr>
            <a:spLocks noGrp="1"/>
          </p:cNvSpPr>
          <p:nvPr>
            <p:ph type="title"/>
          </p:nvPr>
        </p:nvSpPr>
        <p:spPr>
          <a:xfrm>
            <a:off x="301625" y="228600"/>
            <a:ext cx="8510588" cy="1325563"/>
          </a:xfrm>
        </p:spPr>
        <p:txBody>
          <a:bodyPr/>
          <a:lstStyle/>
          <a:p>
            <a:r>
              <a:rPr lang="pl-PL"/>
              <a:t>Kliknij, aby edytować styl</a:t>
            </a:r>
          </a:p>
        </p:txBody>
      </p:sp>
      <p:sp>
        <p:nvSpPr>
          <p:cNvPr id="3" name="Symbol zastępczy obiektu SmartArt 2"/>
          <p:cNvSpPr>
            <a:spLocks noGrp="1"/>
          </p:cNvSpPr>
          <p:nvPr>
            <p:ph type="dgm" idx="1"/>
          </p:nvPr>
        </p:nvSpPr>
        <p:spPr>
          <a:xfrm>
            <a:off x="301625" y="1676400"/>
            <a:ext cx="8540750" cy="4422775"/>
          </a:xfrm>
        </p:spPr>
        <p:txBody>
          <a:bodyPr/>
          <a:lstStyle/>
          <a:p>
            <a:endParaRPr lang="pl-PL"/>
          </a:p>
        </p:txBody>
      </p:sp>
      <p:sp>
        <p:nvSpPr>
          <p:cNvPr id="4" name="Symbol zastępczy daty 3"/>
          <p:cNvSpPr>
            <a:spLocks noGrp="1"/>
          </p:cNvSpPr>
          <p:nvPr>
            <p:ph type="dt" sz="half" idx="10"/>
          </p:nvPr>
        </p:nvSpPr>
        <p:spPr>
          <a:xfrm>
            <a:off x="304800" y="6245225"/>
            <a:ext cx="2286000" cy="476250"/>
          </a:xfrm>
        </p:spPr>
        <p:txBody>
          <a:bodyPr/>
          <a:lstStyle>
            <a:lvl1pPr>
              <a:defRPr/>
            </a:lvl1pPr>
          </a:lstStyle>
          <a:p>
            <a:endParaRPr lang="pl-PL"/>
          </a:p>
        </p:txBody>
      </p:sp>
      <p:sp>
        <p:nvSpPr>
          <p:cNvPr id="5" name="Symbol zastępczy stopki 4"/>
          <p:cNvSpPr>
            <a:spLocks noGrp="1"/>
          </p:cNvSpPr>
          <p:nvPr>
            <p:ph type="ftr" sz="quarter" idx="11"/>
          </p:nvPr>
        </p:nvSpPr>
        <p:spPr>
          <a:xfrm>
            <a:off x="3124200" y="6245225"/>
            <a:ext cx="2895600" cy="476250"/>
          </a:xfrm>
        </p:spPr>
        <p:txBody>
          <a:bodyPr/>
          <a:lstStyle>
            <a:lvl1pPr>
              <a:defRPr/>
            </a:lvl1pPr>
          </a:lstStyle>
          <a:p>
            <a:endParaRPr lang="pl-PL"/>
          </a:p>
        </p:txBody>
      </p:sp>
      <p:sp>
        <p:nvSpPr>
          <p:cNvPr id="6" name="Symbol zastępczy numeru slajdu 5"/>
          <p:cNvSpPr>
            <a:spLocks noGrp="1"/>
          </p:cNvSpPr>
          <p:nvPr>
            <p:ph type="sldNum" sz="quarter" idx="12"/>
          </p:nvPr>
        </p:nvSpPr>
        <p:spPr>
          <a:xfrm>
            <a:off x="6553200" y="6245225"/>
            <a:ext cx="2286000" cy="476250"/>
          </a:xfrm>
        </p:spPr>
        <p:txBody>
          <a:bodyPr/>
          <a:lstStyle>
            <a:lvl1pPr>
              <a:defRPr/>
            </a:lvl1pPr>
          </a:lstStyle>
          <a:p>
            <a:fld id="{8AC33095-6301-4B31-A867-DE998D9E27D8}" type="slidenum">
              <a:rPr lang="pl-PL"/>
              <a:pPr/>
              <a:t>‹#›</a:t>
            </a:fld>
            <a:endParaRPr lang="pl-PL"/>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53A6D0"/>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l-PL" altLang="pl-PL"/>
              <a:t>Kliknij, aby edytować styl wzorca tytułu</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l-PL" altLang="pl-PL"/>
              <a:t>Kliknij, aby edytować style wzorca tekstu</a:t>
            </a:r>
          </a:p>
          <a:p>
            <a:pPr lvl="1"/>
            <a:r>
              <a:rPr lang="pl-PL" altLang="pl-PL"/>
              <a:t>Drugi poziom</a:t>
            </a:r>
          </a:p>
          <a:p>
            <a:pPr lvl="2"/>
            <a:r>
              <a:rPr lang="pl-PL" altLang="pl-PL"/>
              <a:t>Trzeci poziom</a:t>
            </a:r>
          </a:p>
          <a:p>
            <a:pPr lvl="3"/>
            <a:r>
              <a:rPr lang="pl-PL" altLang="pl-PL"/>
              <a:t>Czwarty poziom</a:t>
            </a:r>
          </a:p>
          <a:p>
            <a:pPr lvl="4"/>
            <a:r>
              <a:rPr lang="pl-PL" altLang="pl-PL"/>
              <a:t>Piąty poziom</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b="0">
                <a:latin typeface="Times New Roman" pitchFamily="18" charset="0"/>
              </a:defRPr>
            </a:lvl1pPr>
          </a:lstStyle>
          <a:p>
            <a:pPr>
              <a:defRPr/>
            </a:pPr>
            <a:fld id="{D353D9E5-3B0C-4193-B90F-DD4F47E0C374}" type="datetime1">
              <a:rPr lang="pl-PL"/>
              <a:pPr>
                <a:defRPr/>
              </a:pPr>
              <a:t>2020-03-13</a:t>
            </a:fld>
            <a:endParaRPr lang="en-GB"/>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a:latin typeface="Times New Roman" pitchFamily="18" charset="0"/>
              </a:defRPr>
            </a:lvl1pPr>
          </a:lstStyle>
          <a:p>
            <a:pPr>
              <a:defRPr/>
            </a:pPr>
            <a:endParaRPr lang="en-GB"/>
          </a:p>
        </p:txBody>
      </p:sp>
      <p:sp>
        <p:nvSpPr>
          <p:cNvPr id="1030" name="Rectangle 6"/>
          <p:cNvSpPr>
            <a:spLocks noGrp="1" noChangeArrowheads="1"/>
          </p:cNvSpPr>
          <p:nvPr>
            <p:ph type="sldNum" sz="quarter" idx="4"/>
          </p:nvPr>
        </p:nvSpPr>
        <p:spPr bwMode="auto">
          <a:xfrm>
            <a:off x="0" y="0"/>
            <a:ext cx="457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a:latin typeface="Times New Roman" pitchFamily="18" charset="0"/>
              </a:defRPr>
            </a:lvl1pPr>
          </a:lstStyle>
          <a:p>
            <a:pPr>
              <a:defRPr/>
            </a:pPr>
            <a:fld id="{B4EF5F65-11B1-489E-8739-EE2309A5518B}" type="slidenum">
              <a:rPr lang="en-GB" altLang="pl-PL"/>
              <a:pPr>
                <a:defRPr/>
              </a:pPr>
              <a:t>‹#›</a:t>
            </a:fld>
            <a:endParaRPr lang="en-GB" alt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wipe/>
  </p:transition>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biis.prz.edu.pl/baner/37/13/1/pl"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32.png"/><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image" Target="../media/image35.jpeg"/><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7.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27.xml"/><Relationship Id="rId1" Type="http://schemas.openxmlformats.org/officeDocument/2006/relationships/slideLayout" Target="../slideLayouts/slideLayout1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 Id="rId9" Type="http://schemas.openxmlformats.org/officeDocument/2006/relationships/image" Target="../media/image50.jpeg"/></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8.xml"/><Relationship Id="rId1" Type="http://schemas.openxmlformats.org/officeDocument/2006/relationships/slideLayout" Target="../slideLayouts/slideLayout1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56.png"/></Relationships>
</file>

<file path=ppt/slides/_rels/slide30.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57.jpeg"/><Relationship Id="rId7" Type="http://schemas.openxmlformats.org/officeDocument/2006/relationships/image" Target="../media/image61.jpeg"/><Relationship Id="rId2" Type="http://schemas.openxmlformats.org/officeDocument/2006/relationships/notesSlide" Target="../notesSlides/notesSlide30.xml"/><Relationship Id="rId1" Type="http://schemas.openxmlformats.org/officeDocument/2006/relationships/slideLayout" Target="../slideLayouts/slideLayout12.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64.jpeg"/></Relationships>
</file>

<file path=ppt/slides/_rels/slide3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2.xml"/><Relationship Id="rId1" Type="http://schemas.openxmlformats.org/officeDocument/2006/relationships/slideLayout" Target="../slideLayouts/slideLayout12.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33.xml.rels><?xml version="1.0" encoding="UTF-8" standalone="yes"?>
<Relationships xmlns="http://schemas.openxmlformats.org/package/2006/relationships"><Relationship Id="rId8" Type="http://schemas.openxmlformats.org/officeDocument/2006/relationships/image" Target="../media/image74.jpeg"/><Relationship Id="rId3" Type="http://schemas.openxmlformats.org/officeDocument/2006/relationships/image" Target="../media/image69.jpeg"/><Relationship Id="rId7" Type="http://schemas.openxmlformats.org/officeDocument/2006/relationships/image" Target="../media/image73.jpeg"/><Relationship Id="rId2" Type="http://schemas.openxmlformats.org/officeDocument/2006/relationships/notesSlide" Target="../notesSlides/notesSlide33.xml"/><Relationship Id="rId1" Type="http://schemas.openxmlformats.org/officeDocument/2006/relationships/slideLayout" Target="../slideLayouts/slideLayout12.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jpeg"/></Relationships>
</file>

<file path=ppt/slides/_rels/slide3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34.xml"/><Relationship Id="rId1" Type="http://schemas.openxmlformats.org/officeDocument/2006/relationships/slideLayout" Target="../slideLayouts/slideLayout12.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35.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5.xml"/><Relationship Id="rId1" Type="http://schemas.openxmlformats.org/officeDocument/2006/relationships/slideLayout" Target="../slideLayouts/slideLayout12.xml"/><Relationship Id="rId5" Type="http://schemas.openxmlformats.org/officeDocument/2006/relationships/image" Target="../media/image81.png"/><Relationship Id="rId4" Type="http://schemas.openxmlformats.org/officeDocument/2006/relationships/image" Target="../media/image80.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84.png"/><Relationship Id="rId4" Type="http://schemas.openxmlformats.org/officeDocument/2006/relationships/image" Target="../media/image83.png"/></Relationships>
</file>

<file path=ppt/slides/_rels/slide3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87.png"/></Relationships>
</file>

<file path=ppt/slides/_rels/slide40.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89.emf"/><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90.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92.png"/></Relationships>
</file>

<file path=ppt/slides/_rels/slide46.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43.xml"/><Relationship Id="rId1" Type="http://schemas.openxmlformats.org/officeDocument/2006/relationships/slideLayout" Target="../slideLayouts/slideLayout12.xml"/><Relationship Id="rId5" Type="http://schemas.openxmlformats.org/officeDocument/2006/relationships/image" Target="../media/image99.jpeg"/><Relationship Id="rId4" Type="http://schemas.openxmlformats.org/officeDocument/2006/relationships/image" Target="../media/image98.jpeg"/></Relationships>
</file>

<file path=ppt/slides/_rels/slide49.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102.jpeg"/><Relationship Id="rId4" Type="http://schemas.openxmlformats.org/officeDocument/2006/relationships/image" Target="../media/image101.jpeg"/></Relationships>
</file>

<file path=ppt/slides/_rels/slide50.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104.jpeg"/></Relationships>
</file>

<file path=ppt/slides/_rels/slide51.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107.jpeg"/><Relationship Id="rId4" Type="http://schemas.openxmlformats.org/officeDocument/2006/relationships/image" Target="../media/image106.jpeg"/></Relationships>
</file>

<file path=ppt/slides/_rels/slide52.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109.jpeg"/></Relationships>
</file>

<file path=ppt/slides/_rels/slide53.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111.jpeg"/></Relationships>
</file>

<file path=ppt/slides/_rels/slide54.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49.xml"/><Relationship Id="rId1" Type="http://schemas.openxmlformats.org/officeDocument/2006/relationships/slideLayout" Target="../slideLayouts/slideLayout1.xml"/><Relationship Id="rId4" Type="http://schemas.openxmlformats.org/officeDocument/2006/relationships/image" Target="../media/image113.jpeg"/></Relationships>
</file>

<file path=ppt/slides/_rels/slide55.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notesSlide" Target="../notesSlides/notesSlide50.xml"/><Relationship Id="rId1" Type="http://schemas.openxmlformats.org/officeDocument/2006/relationships/slideLayout" Target="../slideLayouts/slideLayout1.xml"/><Relationship Id="rId4" Type="http://schemas.openxmlformats.org/officeDocument/2006/relationships/image" Target="../media/image115.jpe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53.xml"/><Relationship Id="rId1" Type="http://schemas.openxmlformats.org/officeDocument/2006/relationships/slideLayout" Target="../slideLayouts/slideLayout1.xml"/><Relationship Id="rId5" Type="http://schemas.openxmlformats.org/officeDocument/2006/relationships/image" Target="../media/image109.jpeg"/><Relationship Id="rId4" Type="http://schemas.openxmlformats.org/officeDocument/2006/relationships/image" Target="../media/image117.jpeg"/></Relationships>
</file>

<file path=ppt/slides/_rels/slide59.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54.xml"/><Relationship Id="rId1" Type="http://schemas.openxmlformats.org/officeDocument/2006/relationships/slideLayout" Target="../slideLayouts/slideLayout1.xml"/><Relationship Id="rId5" Type="http://schemas.openxmlformats.org/officeDocument/2006/relationships/image" Target="../media/image120.jpeg"/><Relationship Id="rId4" Type="http://schemas.openxmlformats.org/officeDocument/2006/relationships/image" Target="../media/image119.jpeg"/></Relationships>
</file>

<file path=ppt/slides/_rels/slide60.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55.xml"/><Relationship Id="rId1" Type="http://schemas.openxmlformats.org/officeDocument/2006/relationships/slideLayout" Target="../slideLayouts/slideLayout1.xml"/><Relationship Id="rId5" Type="http://schemas.openxmlformats.org/officeDocument/2006/relationships/image" Target="../media/image123.png"/><Relationship Id="rId4" Type="http://schemas.openxmlformats.org/officeDocument/2006/relationships/image" Target="../media/image122.png"/></Relationships>
</file>

<file path=ppt/slides/_rels/slide61.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notesSlide" Target="../notesSlides/notesSlide57.xml"/><Relationship Id="rId1" Type="http://schemas.openxmlformats.org/officeDocument/2006/relationships/slideLayout" Target="../slideLayouts/slideLayout1.xml"/><Relationship Id="rId5" Type="http://schemas.openxmlformats.org/officeDocument/2006/relationships/image" Target="../media/image104.jpeg"/><Relationship Id="rId4" Type="http://schemas.openxmlformats.org/officeDocument/2006/relationships/image" Target="../media/image126.jpeg"/></Relationships>
</file>

<file path=ppt/slides/_rels/slide63.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notesSlide" Target="../notesSlides/notesSlide58.xml"/><Relationship Id="rId1" Type="http://schemas.openxmlformats.org/officeDocument/2006/relationships/slideLayout" Target="../slideLayouts/slideLayout1.xml"/><Relationship Id="rId4" Type="http://schemas.openxmlformats.org/officeDocument/2006/relationships/image" Target="../media/image128.jpeg"/></Relationships>
</file>

<file path=ppt/slides/_rels/slide64.xml.rels><?xml version="1.0" encoding="UTF-8" standalone="yes"?>
<Relationships xmlns="http://schemas.openxmlformats.org/package/2006/relationships"><Relationship Id="rId3" Type="http://schemas.openxmlformats.org/officeDocument/2006/relationships/image" Target="../media/image129.jpeg"/><Relationship Id="rId7" Type="http://schemas.openxmlformats.org/officeDocument/2006/relationships/image" Target="../media/image133.jpeg"/><Relationship Id="rId2" Type="http://schemas.openxmlformats.org/officeDocument/2006/relationships/notesSlide" Target="../notesSlides/notesSlide59.xml"/><Relationship Id="rId1" Type="http://schemas.openxmlformats.org/officeDocument/2006/relationships/slideLayout" Target="../slideLayouts/slideLayout1.xml"/><Relationship Id="rId6" Type="http://schemas.openxmlformats.org/officeDocument/2006/relationships/image" Target="../media/image132.jpeg"/><Relationship Id="rId5" Type="http://schemas.openxmlformats.org/officeDocument/2006/relationships/image" Target="../media/image131.jpeg"/><Relationship Id="rId4" Type="http://schemas.openxmlformats.org/officeDocument/2006/relationships/image" Target="../media/image130.jpeg"/></Relationships>
</file>

<file path=ppt/slides/_rels/slide65.xml.rels><?xml version="1.0" encoding="UTF-8" standalone="yes"?>
<Relationships xmlns="http://schemas.openxmlformats.org/package/2006/relationships"><Relationship Id="rId3" Type="http://schemas.openxmlformats.org/officeDocument/2006/relationships/image" Target="../media/image134.jpeg"/><Relationship Id="rId7" Type="http://schemas.openxmlformats.org/officeDocument/2006/relationships/image" Target="../media/image138.jpeg"/><Relationship Id="rId2" Type="http://schemas.openxmlformats.org/officeDocument/2006/relationships/notesSlide" Target="../notesSlides/notesSlide60.xml"/><Relationship Id="rId1" Type="http://schemas.openxmlformats.org/officeDocument/2006/relationships/slideLayout" Target="../slideLayouts/slideLayout1.xml"/><Relationship Id="rId6" Type="http://schemas.openxmlformats.org/officeDocument/2006/relationships/image" Target="../media/image137.jpeg"/><Relationship Id="rId5" Type="http://schemas.openxmlformats.org/officeDocument/2006/relationships/image" Target="../media/image136.jpeg"/><Relationship Id="rId4" Type="http://schemas.openxmlformats.org/officeDocument/2006/relationships/image" Target="../media/image135.jpe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62.xml"/><Relationship Id="rId1" Type="http://schemas.openxmlformats.org/officeDocument/2006/relationships/slideLayout" Target="../slideLayouts/slideLayout1.xml"/><Relationship Id="rId6" Type="http://schemas.openxmlformats.org/officeDocument/2006/relationships/image" Target="../media/image142.jpeg"/><Relationship Id="rId5" Type="http://schemas.openxmlformats.org/officeDocument/2006/relationships/image" Target="../media/image141.jpeg"/><Relationship Id="rId4" Type="http://schemas.openxmlformats.org/officeDocument/2006/relationships/image" Target="../media/image140.png"/></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8" Type="http://schemas.openxmlformats.org/officeDocument/2006/relationships/image" Target="../media/image148.jpeg"/><Relationship Id="rId3" Type="http://schemas.openxmlformats.org/officeDocument/2006/relationships/image" Target="../media/image143.png"/><Relationship Id="rId7" Type="http://schemas.openxmlformats.org/officeDocument/2006/relationships/image" Target="../media/image147.jpeg"/><Relationship Id="rId2" Type="http://schemas.openxmlformats.org/officeDocument/2006/relationships/notesSlide" Target="../notesSlides/notesSlide64.xml"/><Relationship Id="rId1" Type="http://schemas.openxmlformats.org/officeDocument/2006/relationships/slideLayout" Target="../slideLayouts/slideLayout12.xml"/><Relationship Id="rId6" Type="http://schemas.openxmlformats.org/officeDocument/2006/relationships/image" Target="../media/image146.png"/><Relationship Id="rId5" Type="http://schemas.openxmlformats.org/officeDocument/2006/relationships/image" Target="../media/image145.png"/><Relationship Id="rId4" Type="http://schemas.openxmlformats.org/officeDocument/2006/relationships/image" Target="../media/image144.png"/></Relationships>
</file>

<file path=ppt/slides/_rels/slide70.xml.rels><?xml version="1.0" encoding="UTF-8" standalone="yes"?>
<Relationships xmlns="http://schemas.openxmlformats.org/package/2006/relationships"><Relationship Id="rId8" Type="http://schemas.openxmlformats.org/officeDocument/2006/relationships/image" Target="../media/image155.png"/><Relationship Id="rId3" Type="http://schemas.openxmlformats.org/officeDocument/2006/relationships/image" Target="../media/image150.png"/><Relationship Id="rId7" Type="http://schemas.openxmlformats.org/officeDocument/2006/relationships/image" Target="../media/image154.png"/><Relationship Id="rId2" Type="http://schemas.openxmlformats.org/officeDocument/2006/relationships/image" Target="../media/image149.png"/><Relationship Id="rId1" Type="http://schemas.openxmlformats.org/officeDocument/2006/relationships/slideLayout" Target="../slideLayouts/slideLayout7.xml"/><Relationship Id="rId6" Type="http://schemas.openxmlformats.org/officeDocument/2006/relationships/image" Target="../media/image153.png"/><Relationship Id="rId5" Type="http://schemas.openxmlformats.org/officeDocument/2006/relationships/image" Target="../media/image152.png"/><Relationship Id="rId4" Type="http://schemas.openxmlformats.org/officeDocument/2006/relationships/image" Target="../media/image151.png"/><Relationship Id="rId9" Type="http://schemas.openxmlformats.org/officeDocument/2006/relationships/image" Target="../media/image156.png"/></Relationships>
</file>

<file path=ppt/slides/_rels/slide71.xml.rels><?xml version="1.0" encoding="UTF-8" standalone="yes"?>
<Relationships xmlns="http://schemas.openxmlformats.org/package/2006/relationships"><Relationship Id="rId8" Type="http://schemas.openxmlformats.org/officeDocument/2006/relationships/image" Target="../media/image162.png"/><Relationship Id="rId3" Type="http://schemas.openxmlformats.org/officeDocument/2006/relationships/image" Target="../media/image157.jpeg"/><Relationship Id="rId7" Type="http://schemas.openxmlformats.org/officeDocument/2006/relationships/image" Target="../media/image161.jpeg"/><Relationship Id="rId2" Type="http://schemas.openxmlformats.org/officeDocument/2006/relationships/image" Target="../media/image97.jpeg"/><Relationship Id="rId1" Type="http://schemas.openxmlformats.org/officeDocument/2006/relationships/slideLayout" Target="../slideLayouts/slideLayout7.xml"/><Relationship Id="rId6" Type="http://schemas.openxmlformats.org/officeDocument/2006/relationships/image" Target="../media/image160.jpeg"/><Relationship Id="rId5" Type="http://schemas.openxmlformats.org/officeDocument/2006/relationships/image" Target="../media/image159.jpeg"/><Relationship Id="rId4" Type="http://schemas.openxmlformats.org/officeDocument/2006/relationships/image" Target="../media/image158.jpeg"/></Relationships>
</file>

<file path=ppt/slides/_rels/slide72.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63.png"/><Relationship Id="rId1" Type="http://schemas.openxmlformats.org/officeDocument/2006/relationships/slideLayout" Target="../slideLayouts/slideLayout7.xml"/><Relationship Id="rId4" Type="http://schemas.openxmlformats.org/officeDocument/2006/relationships/image" Target="../media/image86.png"/></Relationships>
</file>

<file path=ppt/slides/_rels/slide73.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92.pn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65.png"/><Relationship Id="rId2" Type="http://schemas.openxmlformats.org/officeDocument/2006/relationships/notesSlide" Target="../notesSlides/notesSlide68.xml"/><Relationship Id="rId1" Type="http://schemas.openxmlformats.org/officeDocument/2006/relationships/slideLayout" Target="../slideLayouts/slideLayout12.xml"/><Relationship Id="rId4" Type="http://schemas.openxmlformats.org/officeDocument/2006/relationships/hyperlink" Target="http://steelstainless.staging.steel-sci.org/media/1479/dmsss4-polish.pdf" TargetMode="External"/></Relationships>
</file>

<file path=ppt/slides/_rels/slide79.xml.rels><?xml version="1.0" encoding="UTF-8" standalone="yes"?>
<Relationships xmlns="http://schemas.openxmlformats.org/package/2006/relationships"><Relationship Id="rId8" Type="http://schemas.openxmlformats.org/officeDocument/2006/relationships/image" Target="../media/image170.jpeg"/><Relationship Id="rId3" Type="http://schemas.openxmlformats.org/officeDocument/2006/relationships/image" Target="../media/image166.png"/><Relationship Id="rId7" Type="http://schemas.openxmlformats.org/officeDocument/2006/relationships/image" Target="../media/image169.jpeg"/><Relationship Id="rId2" Type="http://schemas.openxmlformats.org/officeDocument/2006/relationships/notesSlide" Target="../notesSlides/notesSlide69.xml"/><Relationship Id="rId1" Type="http://schemas.openxmlformats.org/officeDocument/2006/relationships/slideLayout" Target="../slideLayouts/slideLayout12.xml"/><Relationship Id="rId6" Type="http://schemas.openxmlformats.org/officeDocument/2006/relationships/image" Target="../media/image168.gif"/><Relationship Id="rId5" Type="http://schemas.openxmlformats.org/officeDocument/2006/relationships/hyperlink" Target="http://www.imoa.info/" TargetMode="External"/><Relationship Id="rId4" Type="http://schemas.openxmlformats.org/officeDocument/2006/relationships/image" Target="../media/image167.png"/><Relationship Id="rId9" Type="http://schemas.openxmlformats.org/officeDocument/2006/relationships/hyperlink" Target="http://www.stalenierdzewne.pl/art/najnowsze?id_art=9" TargetMode="External"/></Relationships>
</file>

<file path=ppt/slides/_rels/slide80.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notesSlide" Target="../notesSlides/notesSlide70.xml"/><Relationship Id="rId1" Type="http://schemas.openxmlformats.org/officeDocument/2006/relationships/slideLayout" Target="../slideLayouts/slideLayout1.xml"/><Relationship Id="rId5" Type="http://schemas.openxmlformats.org/officeDocument/2006/relationships/image" Target="../media/image173.jpeg"/><Relationship Id="rId4" Type="http://schemas.openxmlformats.org/officeDocument/2006/relationships/image" Target="../media/image17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9" descr="logo_prz_male"/>
          <p:cNvPicPr>
            <a:picLocks noGrp="1" noChangeAspect="1" noChangeArrowheads="1"/>
          </p:cNvPicPr>
          <p:nvPr>
            <p:ph type="title"/>
          </p:nvPr>
        </p:nvPicPr>
        <p:blipFill>
          <a:blip r:embed="rId3"/>
          <a:srcRect t="10883" b="7496"/>
          <a:stretch>
            <a:fillRect/>
          </a:stretch>
        </p:blipFill>
        <p:spPr>
          <a:xfrm>
            <a:off x="785787" y="285728"/>
            <a:ext cx="2857520" cy="1012514"/>
          </a:xfrm>
        </p:spPr>
      </p:pic>
      <p:sp>
        <p:nvSpPr>
          <p:cNvPr id="2052" name="Text Box 12"/>
          <p:cNvSpPr txBox="1">
            <a:spLocks noChangeArrowheads="1"/>
          </p:cNvSpPr>
          <p:nvPr/>
        </p:nvSpPr>
        <p:spPr bwMode="auto">
          <a:xfrm>
            <a:off x="2824163" y="3978275"/>
            <a:ext cx="184150" cy="336550"/>
          </a:xfrm>
          <a:prstGeom prst="rect">
            <a:avLst/>
          </a:prstGeom>
          <a:noFill/>
          <a:ln w="9525">
            <a:noFill/>
            <a:miter lim="800000"/>
            <a:headEnd/>
            <a:tailEnd/>
          </a:ln>
        </p:spPr>
        <p:txBody>
          <a:bodyPr wrap="none">
            <a:spAutoFit/>
          </a:bodyPr>
          <a:lstStyle/>
          <a:p>
            <a:pPr algn="ctr" eaLnBrk="1" hangingPunct="1"/>
            <a:endParaRPr lang="pl-PL" altLang="pl-PL" sz="1600">
              <a:latin typeface="Times New Roman" pitchFamily="18" charset="0"/>
            </a:endParaRPr>
          </a:p>
        </p:txBody>
      </p:sp>
      <p:sp>
        <p:nvSpPr>
          <p:cNvPr id="2053" name="Line 5"/>
          <p:cNvSpPr>
            <a:spLocks noChangeShapeType="1"/>
          </p:cNvSpPr>
          <p:nvPr/>
        </p:nvSpPr>
        <p:spPr bwMode="auto">
          <a:xfrm>
            <a:off x="785786" y="285728"/>
            <a:ext cx="8072438" cy="0"/>
          </a:xfrm>
          <a:prstGeom prst="line">
            <a:avLst/>
          </a:prstGeom>
          <a:noFill/>
          <a:ln w="19050">
            <a:solidFill>
              <a:schemeClr val="tx1"/>
            </a:solidFill>
            <a:round/>
            <a:headEnd/>
            <a:tailEnd/>
          </a:ln>
        </p:spPr>
        <p:txBody>
          <a:bodyPr>
            <a:spAutoFit/>
          </a:bodyPr>
          <a:lstStyle/>
          <a:p>
            <a:endParaRPr lang="pl-PL"/>
          </a:p>
        </p:txBody>
      </p:sp>
      <p:sp>
        <p:nvSpPr>
          <p:cNvPr id="2056" name="Line 5"/>
          <p:cNvSpPr>
            <a:spLocks noChangeShapeType="1"/>
          </p:cNvSpPr>
          <p:nvPr/>
        </p:nvSpPr>
        <p:spPr bwMode="auto">
          <a:xfrm>
            <a:off x="785786" y="1285860"/>
            <a:ext cx="8143875" cy="0"/>
          </a:xfrm>
          <a:prstGeom prst="line">
            <a:avLst/>
          </a:prstGeom>
          <a:noFill/>
          <a:ln w="19050">
            <a:solidFill>
              <a:schemeClr val="tx1"/>
            </a:solidFill>
            <a:round/>
            <a:headEnd/>
            <a:tailEnd/>
          </a:ln>
        </p:spPr>
        <p:txBody>
          <a:bodyPr>
            <a:spAutoFit/>
          </a:bodyPr>
          <a:lstStyle/>
          <a:p>
            <a:endParaRPr lang="pl-PL"/>
          </a:p>
        </p:txBody>
      </p:sp>
      <p:pic>
        <p:nvPicPr>
          <p:cNvPr id="2057" name="Picture 12" descr="Logo_WBISiA">
            <a:hlinkClick r:id="rId4"/>
          </p:cNvPr>
          <p:cNvPicPr>
            <a:picLocks noChangeAspect="1" noChangeArrowheads="1"/>
          </p:cNvPicPr>
          <p:nvPr/>
        </p:nvPicPr>
        <p:blipFill>
          <a:blip r:embed="rId5"/>
          <a:srcRect b="13792"/>
          <a:stretch>
            <a:fillRect/>
          </a:stretch>
        </p:blipFill>
        <p:spPr bwMode="auto">
          <a:xfrm>
            <a:off x="4929190" y="357166"/>
            <a:ext cx="3357586" cy="839397"/>
          </a:xfrm>
          <a:prstGeom prst="rect">
            <a:avLst/>
          </a:prstGeom>
          <a:noFill/>
          <a:ln w="9525">
            <a:noFill/>
            <a:miter lim="800000"/>
            <a:headEnd/>
            <a:tailEnd/>
          </a:ln>
        </p:spPr>
      </p:pic>
      <p:sp>
        <p:nvSpPr>
          <p:cNvPr id="12" name="Rectangle 12"/>
          <p:cNvSpPr>
            <a:spLocks noRot="1" noChangeArrowheads="1"/>
          </p:cNvSpPr>
          <p:nvPr/>
        </p:nvSpPr>
        <p:spPr bwMode="auto">
          <a:xfrm>
            <a:off x="892914" y="5364166"/>
            <a:ext cx="7929618" cy="928694"/>
          </a:xfrm>
          <a:prstGeom prst="rect">
            <a:avLst/>
          </a:prstGeom>
          <a:solidFill>
            <a:schemeClr val="bg1"/>
          </a:solidFill>
          <a:ln w="9525">
            <a:solidFill>
              <a:srgbClr val="01B6EF"/>
            </a:solidFill>
            <a:miter lim="800000"/>
            <a:headEnd/>
            <a:tailEnd/>
          </a:ln>
          <a:effectLst/>
        </p:spPr>
        <p:txBody>
          <a:bodyPr anchor="ctr"/>
          <a:lstStyle/>
          <a:p>
            <a:pPr marL="342900" indent="-342900" algn="ctr" eaLnBrk="1" hangingPunct="1">
              <a:lnSpc>
                <a:spcPct val="80000"/>
              </a:lnSpc>
              <a:spcBef>
                <a:spcPts val="600"/>
              </a:spcBef>
              <a:buClr>
                <a:schemeClr val="hlink"/>
              </a:buClr>
            </a:pPr>
            <a:r>
              <a:rPr lang="pl-PL" sz="3700" dirty="0">
                <a:latin typeface="Calibri" pitchFamily="34" charset="0"/>
                <a:cs typeface="Calibri" pitchFamily="34" charset="0"/>
              </a:rPr>
              <a:t>Stan wiedzy – wybrane zagadnienia korozyjne oraz doświadczenia własne</a:t>
            </a:r>
          </a:p>
        </p:txBody>
      </p:sp>
      <p:sp>
        <p:nvSpPr>
          <p:cNvPr id="10" name="Text Box 20"/>
          <p:cNvSpPr txBox="1">
            <a:spLocks noChangeArrowheads="1"/>
          </p:cNvSpPr>
          <p:nvPr/>
        </p:nvSpPr>
        <p:spPr bwMode="auto">
          <a:xfrm>
            <a:off x="857224" y="2928933"/>
            <a:ext cx="8001056" cy="2228257"/>
          </a:xfrm>
          <a:prstGeom prst="rect">
            <a:avLst/>
          </a:prstGeom>
          <a:solidFill>
            <a:schemeClr val="bg1"/>
          </a:solidFill>
          <a:ln>
            <a:solidFill>
              <a:srgbClr val="01B6EF"/>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pl-PL" altLang="pl-PL" sz="4400" b="1" dirty="0">
                <a:solidFill>
                  <a:schemeClr val="tx1"/>
                </a:solidFill>
                <a:latin typeface="Arial Narrow" pitchFamily="34" charset="0"/>
              </a:rPr>
              <a:t>Aspekty trwałości w projektowaniu </a:t>
            </a:r>
          </a:p>
          <a:p>
            <a:pPr algn="ctr"/>
            <a:r>
              <a:rPr lang="pl-PL" altLang="pl-PL" sz="4400" b="1" dirty="0">
                <a:solidFill>
                  <a:schemeClr val="tx1"/>
                </a:solidFill>
                <a:latin typeface="Arial Narrow" pitchFamily="34" charset="0"/>
              </a:rPr>
              <a:t>konstrukcji </a:t>
            </a:r>
            <a:r>
              <a:rPr lang="pl-PL" altLang="pl-PL" sz="4400" dirty="0">
                <a:solidFill>
                  <a:schemeClr val="tx1"/>
                </a:solidFill>
                <a:latin typeface="Arial Narrow" pitchFamily="34" charset="0"/>
              </a:rPr>
              <a:t>specjalnych </a:t>
            </a:r>
          </a:p>
          <a:p>
            <a:pPr algn="ctr"/>
            <a:r>
              <a:rPr lang="pl-PL" altLang="pl-PL" sz="4400" dirty="0">
                <a:solidFill>
                  <a:schemeClr val="tx1"/>
                </a:solidFill>
                <a:latin typeface="Arial Narrow" pitchFamily="34" charset="0"/>
              </a:rPr>
              <a:t>ze stali nierdzewnej</a:t>
            </a:r>
            <a:endParaRPr lang="pl-PL" altLang="pl-PL" sz="4400" dirty="0">
              <a:solidFill>
                <a:schemeClr val="lt1"/>
              </a:solidFill>
            </a:endParaRPr>
          </a:p>
        </p:txBody>
      </p:sp>
      <p:sp>
        <p:nvSpPr>
          <p:cNvPr id="11" name="Text Box 21"/>
          <p:cNvSpPr txBox="1">
            <a:spLocks noChangeArrowheads="1"/>
          </p:cNvSpPr>
          <p:nvPr/>
        </p:nvSpPr>
        <p:spPr bwMode="auto">
          <a:xfrm>
            <a:off x="857224" y="1428736"/>
            <a:ext cx="5214974" cy="1143008"/>
          </a:xfrm>
          <a:prstGeom prst="rect">
            <a:avLst/>
          </a:prstGeom>
          <a:solidFill>
            <a:schemeClr val="bg1"/>
          </a:solidFill>
          <a:ln>
            <a:solidFill>
              <a:srgbClr val="01B6EF"/>
            </a:solidFill>
          </a:ln>
        </p:spPr>
        <p:style>
          <a:lnRef idx="1">
            <a:schemeClr val="accent1"/>
          </a:lnRef>
          <a:fillRef idx="2">
            <a:schemeClr val="accent1"/>
          </a:fillRef>
          <a:effectRef idx="1">
            <a:schemeClr val="accent1"/>
          </a:effectRef>
          <a:fontRef idx="minor">
            <a:schemeClr val="dk1"/>
          </a:fontRef>
        </p:style>
        <p:txBody>
          <a:bodyPr rtlCol="0" anchor="ctr"/>
          <a:lstStyle/>
          <a:p>
            <a:r>
              <a:rPr lang="pl-PL" altLang="pl-PL" sz="3700" b="1" dirty="0">
                <a:solidFill>
                  <a:schemeClr val="tx1"/>
                </a:solidFill>
                <a:latin typeface="Arial Narrow" pitchFamily="34" charset="0"/>
              </a:rPr>
              <a:t>Wiesław Kubiszyn</a:t>
            </a:r>
          </a:p>
          <a:p>
            <a:r>
              <a:rPr lang="pl-PL" altLang="pl-PL" sz="2800" b="1" dirty="0">
                <a:solidFill>
                  <a:schemeClr val="tx1"/>
                </a:solidFill>
                <a:latin typeface="Arial Narrow" pitchFamily="34" charset="0"/>
              </a:rPr>
              <a:t>Katedra Konstrukcji Budowlanych</a:t>
            </a:r>
          </a:p>
        </p:txBody>
      </p:sp>
    </p:spTree>
  </p:cSld>
  <p:clrMapOvr>
    <a:masterClrMapping/>
  </p:clrMapOvr>
  <p:transition spd="med">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chemat blokowy: proces 41"/>
          <p:cNvSpPr>
            <a:spLocks noChangeArrowheads="1"/>
          </p:cNvSpPr>
          <p:nvPr/>
        </p:nvSpPr>
        <p:spPr bwMode="auto">
          <a:xfrm>
            <a:off x="428596" y="714356"/>
            <a:ext cx="8143875" cy="571504"/>
          </a:xfrm>
          <a:prstGeom prst="flowChartProcess">
            <a:avLst/>
          </a:prstGeom>
          <a:solidFill>
            <a:srgbClr val="0070C0">
              <a:alpha val="27058"/>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3075" name="Prostokąt zaokrąglony 37"/>
          <p:cNvSpPr>
            <a:spLocks noChangeArrowheads="1"/>
          </p:cNvSpPr>
          <p:nvPr/>
        </p:nvSpPr>
        <p:spPr bwMode="auto">
          <a:xfrm>
            <a:off x="428596" y="1357298"/>
            <a:ext cx="8143875" cy="4929202"/>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3076" name="Rectangle 1"/>
          <p:cNvSpPr>
            <a:spLocks noChangeArrowheads="1"/>
          </p:cNvSpPr>
          <p:nvPr/>
        </p:nvSpPr>
        <p:spPr bwMode="auto">
          <a:xfrm>
            <a:off x="357158" y="785794"/>
            <a:ext cx="8501063" cy="461963"/>
          </a:xfrm>
          <a:prstGeom prst="rect">
            <a:avLst/>
          </a:prstGeom>
          <a:noFill/>
          <a:ln w="9525">
            <a:noFill/>
            <a:miter lim="800000"/>
            <a:headEnd/>
            <a:tailEnd/>
          </a:ln>
        </p:spPr>
        <p:txBody>
          <a:bodyPr anchor="ctr">
            <a:spAutoFit/>
          </a:bodyPr>
          <a:lstStyle/>
          <a:p>
            <a:r>
              <a:rPr lang="pl-PL" sz="2400" dirty="0"/>
              <a:t>  Zagadnienia zawarte w prezentacji</a:t>
            </a:r>
          </a:p>
        </p:txBody>
      </p:sp>
      <p:sp>
        <p:nvSpPr>
          <p:cNvPr id="3079"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cxnSp>
        <p:nvCxnSpPr>
          <p:cNvPr id="24" name="Łącznik prosty 23"/>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3083" name="Rectangle 20"/>
          <p:cNvSpPr>
            <a:spLocks noChangeArrowheads="1"/>
          </p:cNvSpPr>
          <p:nvPr/>
        </p:nvSpPr>
        <p:spPr bwMode="auto">
          <a:xfrm>
            <a:off x="428596" y="1357299"/>
            <a:ext cx="8143932" cy="4992136"/>
          </a:xfrm>
          <a:prstGeom prst="rect">
            <a:avLst/>
          </a:prstGeom>
          <a:noFill/>
          <a:ln w="9525">
            <a:noFill/>
            <a:miter lim="800000"/>
            <a:headEnd/>
            <a:tailEnd/>
          </a:ln>
        </p:spPr>
        <p:txBody>
          <a:bodyPr wrap="square" anchor="ctr">
            <a:spAutoFit/>
          </a:bodyPr>
          <a:lstStyle/>
          <a:p>
            <a:pPr marL="627063" indent="-627063" eaLnBrk="0" hangingPunct="0">
              <a:lnSpc>
                <a:spcPts val="2800"/>
              </a:lnSpc>
              <a:spcAft>
                <a:spcPts val="600"/>
              </a:spcAft>
              <a:buFont typeface="Wingdings" pitchFamily="2" charset="2"/>
              <a:buChar char="q"/>
            </a:pPr>
            <a:r>
              <a:rPr lang="pl-PL" sz="2300" dirty="0">
                <a:latin typeface="Arial Narrow" pitchFamily="34" charset="0"/>
                <a:ea typeface="Calibri" pitchFamily="34" charset="0"/>
                <a:cs typeface="Times New Roman" pitchFamily="18" charset="0"/>
              </a:rPr>
              <a:t>Wprowadzenie – zagadnienia korozyjne a stal nierdzewna (SN).</a:t>
            </a:r>
          </a:p>
          <a:p>
            <a:pPr marL="627063" indent="-627063" eaLnBrk="0" hangingPunct="0">
              <a:lnSpc>
                <a:spcPts val="2800"/>
              </a:lnSpc>
              <a:spcAft>
                <a:spcPts val="600"/>
              </a:spcAft>
              <a:buFont typeface="Wingdings" pitchFamily="2" charset="2"/>
              <a:buChar char="q"/>
            </a:pPr>
            <a:r>
              <a:rPr lang="pl-PL" sz="2300" dirty="0">
                <a:latin typeface="Arial Narrow" pitchFamily="34" charset="0"/>
                <a:ea typeface="Calibri" pitchFamily="34" charset="0"/>
                <a:cs typeface="Times New Roman" pitchFamily="18" charset="0"/>
              </a:rPr>
              <a:t>Zapewnienie odpowiedniej trwałości w projektowaniu. </a:t>
            </a:r>
          </a:p>
          <a:p>
            <a:pPr marL="627063" indent="-627063" eaLnBrk="0" hangingPunct="0">
              <a:lnSpc>
                <a:spcPts val="2800"/>
              </a:lnSpc>
              <a:spcAft>
                <a:spcPts val="600"/>
              </a:spcAft>
              <a:buFont typeface="Wingdings" pitchFamily="2" charset="2"/>
              <a:buChar char="q"/>
            </a:pPr>
            <a:r>
              <a:rPr lang="pl-PL" sz="2300" dirty="0">
                <a:latin typeface="Arial Narrow" pitchFamily="34" charset="0"/>
                <a:ea typeface="Calibri" pitchFamily="34" charset="0"/>
                <a:cs typeface="Times New Roman" pitchFamily="18" charset="0"/>
              </a:rPr>
              <a:t>Wytyczne doboru stali austenitycznych i typu Duplex  oraz śrub według PN-EN 1993-1-4 do zastosowań konstrukcyjnych</a:t>
            </a:r>
          </a:p>
          <a:p>
            <a:pPr marL="627063" lvl="1" indent="-627063">
              <a:lnSpc>
                <a:spcPts val="2800"/>
              </a:lnSpc>
              <a:spcAft>
                <a:spcPts val="600"/>
              </a:spcAft>
              <a:buFont typeface="Wingdings" pitchFamily="2" charset="2"/>
              <a:buChar char="q"/>
            </a:pPr>
            <a:r>
              <a:rPr lang="pl-PL" sz="2300" dirty="0">
                <a:latin typeface="Arial Narrow" pitchFamily="34" charset="0"/>
                <a:ea typeface="Calibri" pitchFamily="34" charset="0"/>
                <a:cs typeface="Times New Roman" pitchFamily="18" charset="0"/>
              </a:rPr>
              <a:t>Trwałość stali nierdzewnej w wybranych realizacjach obiektów przemysłowych.</a:t>
            </a:r>
          </a:p>
          <a:p>
            <a:pPr marL="627063" lvl="1" indent="-627063">
              <a:lnSpc>
                <a:spcPts val="2800"/>
              </a:lnSpc>
              <a:spcAft>
                <a:spcPts val="600"/>
              </a:spcAft>
              <a:buFont typeface="Wingdings" pitchFamily="2" charset="2"/>
              <a:buChar char="q"/>
            </a:pPr>
            <a:r>
              <a:rPr lang="pl-PL" sz="2300" dirty="0">
                <a:latin typeface="Arial Narrow" pitchFamily="34" charset="0"/>
                <a:ea typeface="Calibri" pitchFamily="34" charset="0"/>
                <a:cs typeface="Times New Roman" pitchFamily="18" charset="0"/>
              </a:rPr>
              <a:t>Przewody spalinowe kominów stalowych: </a:t>
            </a:r>
          </a:p>
          <a:p>
            <a:pPr marL="627063" lvl="1" indent="3175">
              <a:lnSpc>
                <a:spcPts val="2800"/>
              </a:lnSpc>
              <a:spcAft>
                <a:spcPts val="600"/>
              </a:spcAft>
              <a:buFont typeface="Wingdings" pitchFamily="2" charset="2"/>
              <a:buChar char="ü"/>
            </a:pPr>
            <a:r>
              <a:rPr lang="pl-PL" sz="2300" dirty="0">
                <a:latin typeface="Arial Narrow" pitchFamily="34" charset="0"/>
                <a:ea typeface="Calibri" pitchFamily="34" charset="0"/>
                <a:cs typeface="Times New Roman" pitchFamily="18" charset="0"/>
              </a:rPr>
              <a:t>   projektowanie – aspekty materiałowe i ekonomiczne,</a:t>
            </a:r>
          </a:p>
          <a:p>
            <a:pPr marL="627063" lvl="1" indent="3175">
              <a:lnSpc>
                <a:spcPts val="2800"/>
              </a:lnSpc>
              <a:spcAft>
                <a:spcPts val="600"/>
              </a:spcAft>
              <a:buFont typeface="Wingdings" pitchFamily="2" charset="2"/>
              <a:buChar char="ü"/>
            </a:pPr>
            <a:r>
              <a:rPr lang="pl-PL" sz="2300" dirty="0">
                <a:latin typeface="Arial Narrow" pitchFamily="34" charset="0"/>
                <a:ea typeface="Calibri" pitchFamily="34" charset="0"/>
                <a:cs typeface="Times New Roman" pitchFamily="18" charset="0"/>
              </a:rPr>
              <a:t>   wykonawstwo i eksploatacja kominów dwupowłokowych.</a:t>
            </a:r>
          </a:p>
          <a:p>
            <a:pPr marL="627063" lvl="1" indent="-627063">
              <a:lnSpc>
                <a:spcPts val="2800"/>
              </a:lnSpc>
              <a:spcAft>
                <a:spcPts val="600"/>
              </a:spcAft>
              <a:buFont typeface="Wingdings" pitchFamily="2" charset="2"/>
              <a:buChar char="q"/>
            </a:pPr>
            <a:r>
              <a:rPr lang="pl-PL" sz="2300" dirty="0">
                <a:latin typeface="Arial Narrow" pitchFamily="34" charset="0"/>
                <a:ea typeface="Calibri" pitchFamily="34" charset="0"/>
                <a:cs typeface="Times New Roman" pitchFamily="18" charset="0"/>
              </a:rPr>
              <a:t>Podsumowanie.</a:t>
            </a:r>
          </a:p>
          <a:p>
            <a:pPr marL="627063" lvl="1" indent="-627063">
              <a:lnSpc>
                <a:spcPts val="2800"/>
              </a:lnSpc>
              <a:spcAft>
                <a:spcPts val="600"/>
              </a:spcAft>
              <a:buFont typeface="Wingdings" pitchFamily="2" charset="2"/>
              <a:buChar char="q"/>
            </a:pPr>
            <a:r>
              <a:rPr lang="pl-PL" sz="2300" dirty="0">
                <a:latin typeface="Arial Narrow" pitchFamily="34" charset="0"/>
                <a:ea typeface="Calibri" pitchFamily="34" charset="0"/>
                <a:cs typeface="Times New Roman" pitchFamily="18" charset="0"/>
              </a:rPr>
              <a:t>Dodatek – „Podręcznik projektowania konstrukcji ze stali nierdzewnych” oraz  aplikacje niekonstrukcyjne SN (</a:t>
            </a:r>
            <a:r>
              <a:rPr lang="pl-PL" sz="2300" dirty="0" err="1">
                <a:latin typeface="Arial Narrow" pitchFamily="34" charset="0"/>
                <a:ea typeface="Calibri" pitchFamily="34" charset="0"/>
                <a:cs typeface="Times New Roman" pitchFamily="18" charset="0"/>
              </a:rPr>
              <a:t>FYI</a:t>
            </a:r>
            <a:r>
              <a:rPr lang="pl-PL" sz="2300" dirty="0">
                <a:latin typeface="Arial Narrow" pitchFamily="34" charset="0"/>
                <a:ea typeface="Calibri" pitchFamily="34" charset="0"/>
                <a:cs typeface="Times New Roman" pitchFamily="18" charset="0"/>
              </a:rPr>
              <a:t>).</a:t>
            </a:r>
          </a:p>
        </p:txBody>
      </p:sp>
      <p:sp>
        <p:nvSpPr>
          <p:cNvPr id="12"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spTree>
  </p:cSld>
  <p:clrMapOvr>
    <a:masterClrMapping/>
  </p:clrMapOvr>
  <p:transition spd="med">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Tytuł 1"/>
          <p:cNvSpPr txBox="1">
            <a:spLocks/>
          </p:cNvSpPr>
          <p:nvPr/>
        </p:nvSpPr>
        <p:spPr>
          <a:xfrm>
            <a:off x="357158" y="785794"/>
            <a:ext cx="8429684" cy="500066"/>
          </a:xfrm>
          <a:prstGeom prst="rect">
            <a:avLst/>
          </a:prstGeom>
          <a:solidFill>
            <a:srgbClr val="CCECFF">
              <a:alpha val="25000"/>
            </a:srgbClr>
          </a:solidFill>
          <a:ln>
            <a:solidFill>
              <a:schemeClr val="tx1"/>
            </a:solidFill>
          </a:ln>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Autofit/>
          </a:bodyPr>
          <a:lstStyle/>
          <a:p>
            <a:pPr marL="811213" lvl="1" indent="-400050">
              <a:lnSpc>
                <a:spcPct val="150000"/>
              </a:lnSpc>
              <a:buClr>
                <a:srgbClr val="6672A6"/>
              </a:buClr>
              <a:defRPr/>
            </a:pPr>
            <a:r>
              <a:rPr lang="pl-PL" sz="2400" b="1" dirty="0">
                <a:latin typeface="Arial" pitchFamily="34" charset="0"/>
                <a:cs typeface="Arial" pitchFamily="34" charset="0"/>
              </a:rPr>
              <a:t>Wprowadzenie – projektowanie ze względu na korozję</a:t>
            </a:r>
          </a:p>
        </p:txBody>
      </p:sp>
      <p:sp>
        <p:nvSpPr>
          <p:cNvPr id="6" name="Rectangle 3"/>
          <p:cNvSpPr>
            <a:spLocks noChangeArrowheads="1"/>
          </p:cNvSpPr>
          <p:nvPr/>
        </p:nvSpPr>
        <p:spPr bwMode="auto">
          <a:xfrm flipH="1">
            <a:off x="428596" y="1571612"/>
            <a:ext cx="8358246" cy="4431983"/>
          </a:xfrm>
          <a:prstGeom prst="rect">
            <a:avLst/>
          </a:prstGeom>
          <a:solidFill>
            <a:schemeClr val="bg1"/>
          </a:solidFill>
          <a:ln w="19050">
            <a:solidFill>
              <a:schemeClr val="tx1"/>
            </a:solidFill>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W większości zastosowań konstrukcyjnych stal nierdzewna jest wykorzystywana ze względu na: </a:t>
            </a:r>
          </a:p>
          <a:p>
            <a:pPr lvl="1" fontAlgn="base">
              <a:spcBef>
                <a:spcPct val="0"/>
              </a:spcBef>
              <a:spcAft>
                <a:spcPts val="300"/>
              </a:spcAft>
              <a:buClr>
                <a:schemeClr val="accent1"/>
              </a:buClr>
              <a:buSzPct val="70000"/>
              <a:buFont typeface="Wingdings" pitchFamily="2" charset="2"/>
              <a:buChar char="q"/>
            </a:pP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   </a:t>
            </a:r>
            <a:r>
              <a:rPr kumimoji="0" lang="pl-PL" sz="1800" b="1" i="0" u="none" strike="noStrike" cap="none" normalizeH="0" baseline="0" dirty="0">
                <a:ln>
                  <a:noFill/>
                </a:ln>
                <a:solidFill>
                  <a:srgbClr val="FF0000"/>
                </a:solidFill>
                <a:effectLst/>
                <a:latin typeface="Arial" pitchFamily="34" charset="0"/>
                <a:ea typeface="Times New Roman" pitchFamily="18" charset="0"/>
                <a:cs typeface="Arial" pitchFamily="34" charset="0"/>
              </a:rPr>
              <a:t>	</a:t>
            </a:r>
            <a:r>
              <a:rPr kumimoji="0" lang="pl-PL" sz="1800" b="1" i="0" u="sng" strike="noStrike" cap="none" normalizeH="0" baseline="0" dirty="0">
                <a:ln>
                  <a:noFill/>
                </a:ln>
                <a:solidFill>
                  <a:srgbClr val="FF0000"/>
                </a:solidFill>
                <a:latin typeface="Arial" pitchFamily="34" charset="0"/>
                <a:ea typeface="Times New Roman" pitchFamily="18" charset="0"/>
                <a:cs typeface="Arial" pitchFamily="34" charset="0"/>
              </a:rPr>
              <a:t>jej odporność na korozję</a:t>
            </a:r>
            <a:r>
              <a:rPr kumimoji="0" lang="pl-PL" sz="1800" b="1" i="0" strike="noStrike" cap="none" normalizeH="0" baseline="0" dirty="0">
                <a:ln>
                  <a:noFill/>
                </a:ln>
                <a:solidFill>
                  <a:srgbClr val="FF0000"/>
                </a:solidFill>
                <a:latin typeface="Arial" pitchFamily="34" charset="0"/>
                <a:ea typeface="Times New Roman" pitchFamily="18" charset="0"/>
                <a:cs typeface="Arial" pitchFamily="34" charset="0"/>
              </a:rPr>
              <a:t> </a:t>
            </a:r>
            <a:r>
              <a:rPr kumimoji="0" lang="pl-PL" sz="1800" b="1" i="0" strike="noStrike" cap="none" normalizeH="0" baseline="0" dirty="0">
                <a:ln>
                  <a:noFill/>
                </a:ln>
                <a:solidFill>
                  <a:srgbClr val="000000"/>
                </a:solidFill>
                <a:effectLst/>
                <a:latin typeface="Arial" pitchFamily="34" charset="0"/>
                <a:ea typeface="Times New Roman" pitchFamily="18" charset="0"/>
                <a:cs typeface="Arial" pitchFamily="34" charset="0"/>
              </a:rPr>
              <a:t>– główny</a:t>
            </a:r>
            <a:r>
              <a:rPr kumimoji="0" lang="pl-PL" sz="1800" b="1" i="0" strike="noStrike" cap="none" normalizeH="0" dirty="0">
                <a:ln>
                  <a:noFill/>
                </a:ln>
                <a:solidFill>
                  <a:srgbClr val="000000"/>
                </a:solidFill>
                <a:effectLst/>
                <a:latin typeface="Arial" pitchFamily="34" charset="0"/>
                <a:ea typeface="Times New Roman" pitchFamily="18" charset="0"/>
                <a:cs typeface="Arial" pitchFamily="34" charset="0"/>
              </a:rPr>
              <a:t> czynnik przy doborze       	odpowiedniego gatunku</a:t>
            </a:r>
            <a:r>
              <a:rPr kumimoji="0" lang="pl-PL" sz="1800" b="1" i="0" strike="noStrike" cap="none" normalizeH="0" baseline="0" dirty="0">
                <a:ln>
                  <a:noFill/>
                </a:ln>
                <a:solidFill>
                  <a:srgbClr val="000000"/>
                </a:solidFill>
                <a:effectLst/>
                <a:latin typeface="Arial" pitchFamily="34" charset="0"/>
                <a:ea typeface="Times New Roman" pitchFamily="18" charset="0"/>
                <a:cs typeface="Arial" pitchFamily="34" charset="0"/>
              </a:rPr>
              <a:t>, </a:t>
            </a:r>
          </a:p>
          <a:p>
            <a:pPr lvl="1" fontAlgn="base">
              <a:spcBef>
                <a:spcPct val="0"/>
              </a:spcBef>
              <a:spcAft>
                <a:spcPts val="300"/>
              </a:spcAft>
              <a:buClr>
                <a:schemeClr val="accent1"/>
              </a:buClr>
              <a:buSzPct val="70000"/>
              <a:buFont typeface="Wingdings" pitchFamily="2" charset="2"/>
              <a:buChar char="q"/>
            </a:pPr>
            <a:r>
              <a:rPr lang="pl-PL" sz="1800" b="1" dirty="0">
                <a:solidFill>
                  <a:srgbClr val="000000"/>
                </a:solidFill>
                <a:latin typeface="Arial" pitchFamily="34" charset="0"/>
                <a:ea typeface="Times New Roman" pitchFamily="18" charset="0"/>
                <a:cs typeface="Arial" pitchFamily="34" charset="0"/>
              </a:rPr>
              <a:t>	</a:t>
            </a:r>
            <a:r>
              <a:rPr lang="pl-PL" sz="1800" b="1" u="sng" dirty="0">
                <a:solidFill>
                  <a:srgbClr val="FF0000"/>
                </a:solidFill>
                <a:latin typeface="Arial" pitchFamily="34" charset="0"/>
                <a:ea typeface="Times New Roman" pitchFamily="18" charset="0"/>
                <a:cs typeface="Arial" pitchFamily="34" charset="0"/>
              </a:rPr>
              <a:t>długoletnią trwałość,</a:t>
            </a:r>
          </a:p>
          <a:p>
            <a:pPr lvl="1" fontAlgn="base">
              <a:spcBef>
                <a:spcPct val="0"/>
              </a:spcBef>
              <a:spcAft>
                <a:spcPts val="300"/>
              </a:spcAft>
              <a:buClr>
                <a:schemeClr val="accent1"/>
              </a:buClr>
              <a:buSzPct val="70000"/>
              <a:buFont typeface="Wingdings" pitchFamily="2" charset="2"/>
              <a:buChar char="q"/>
            </a:pP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 	estetykę, </a:t>
            </a:r>
          </a:p>
          <a:p>
            <a:pPr lvl="1" fontAlgn="base">
              <a:spcBef>
                <a:spcPct val="0"/>
              </a:spcBef>
              <a:spcAft>
                <a:spcPts val="900"/>
              </a:spcAft>
              <a:buClr>
                <a:schemeClr val="accent1"/>
              </a:buClr>
              <a:buSzPct val="70000"/>
              <a:buFont typeface="Wingdings" pitchFamily="2" charset="2"/>
              <a:buChar char="q"/>
            </a:pPr>
            <a:r>
              <a:rPr lang="pl-PL" sz="1800" b="1" dirty="0">
                <a:solidFill>
                  <a:srgbClr val="000000"/>
                </a:solidFill>
                <a:latin typeface="Arial" pitchFamily="34" charset="0"/>
                <a:ea typeface="Times New Roman" pitchFamily="18" charset="0"/>
                <a:cs typeface="Arial" pitchFamily="34" charset="0"/>
              </a:rPr>
              <a:t>     </a:t>
            </a: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minimalne</a:t>
            </a:r>
            <a:r>
              <a:rPr kumimoji="0" lang="pl-PL" sz="1800" b="1" i="0" u="none" strike="noStrike" cap="none" normalizeH="0" dirty="0">
                <a:ln>
                  <a:noFill/>
                </a:ln>
                <a:solidFill>
                  <a:srgbClr val="000000"/>
                </a:solidFill>
                <a:effectLst/>
                <a:latin typeface="Arial" pitchFamily="34" charset="0"/>
                <a:ea typeface="Times New Roman" pitchFamily="18" charset="0"/>
                <a:cs typeface="Arial" pitchFamily="34" charset="0"/>
              </a:rPr>
              <a:t> wymogi</a:t>
            </a: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 konserwacyjne.</a:t>
            </a:r>
          </a:p>
          <a:p>
            <a:pPr marL="0" marR="0" lvl="0" indent="0" algn="l" defTabSz="914400" rtl="0" eaLnBrk="0" fontAlgn="base" latinLnBrk="0" hangingPunct="0">
              <a:lnSpc>
                <a:spcPct val="100000"/>
              </a:lnSpc>
              <a:spcBef>
                <a:spcPct val="0"/>
              </a:spcBef>
              <a:spcAft>
                <a:spcPts val="300"/>
              </a:spcAft>
              <a:buClrTx/>
              <a:buSzTx/>
              <a:tabLst/>
            </a:pP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Dobór </a:t>
            </a:r>
            <a:r>
              <a:rPr kumimoji="0" lang="pl-PL" sz="1800" b="1" i="0" u="sng" strike="noStrike" cap="none" normalizeH="0" baseline="0" dirty="0">
                <a:ln>
                  <a:noFill/>
                </a:ln>
                <a:solidFill>
                  <a:srgbClr val="FF0000"/>
                </a:solidFill>
                <a:effectLst/>
                <a:latin typeface="Arial" pitchFamily="34" charset="0"/>
                <a:ea typeface="Times New Roman" pitchFamily="18" charset="0"/>
                <a:cs typeface="Arial" pitchFamily="34" charset="0"/>
              </a:rPr>
              <a:t>odpowiedniego gatunku </a:t>
            </a: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stali nierdzewnej powinien uwzględniać:</a:t>
            </a:r>
          </a:p>
          <a:p>
            <a:pPr lvl="1" eaLnBrk="0" fontAlgn="base" hangingPunct="0">
              <a:spcBef>
                <a:spcPct val="0"/>
              </a:spcBef>
              <a:spcAft>
                <a:spcPts val="300"/>
              </a:spcAft>
              <a:buClr>
                <a:schemeClr val="accent1"/>
              </a:buClr>
              <a:buSzPct val="70000"/>
              <a:buFont typeface="Wingdings" pitchFamily="2" charset="2"/>
              <a:buChar char="q"/>
            </a:pP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	środowiskowe warunki eksploatacji,</a:t>
            </a:r>
          </a:p>
          <a:p>
            <a:pPr lvl="1" eaLnBrk="0" fontAlgn="base" hangingPunct="0">
              <a:spcBef>
                <a:spcPct val="0"/>
              </a:spcBef>
              <a:spcAft>
                <a:spcPts val="300"/>
              </a:spcAft>
              <a:buClr>
                <a:schemeClr val="accent1"/>
              </a:buClr>
              <a:buSzPct val="70000"/>
              <a:buFont typeface="Wingdings" pitchFamily="2" charset="2"/>
              <a:buChar char="q"/>
            </a:pP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	technologie wytwarzania – gięcie,</a:t>
            </a:r>
            <a:r>
              <a:rPr kumimoji="0" lang="pl-PL" sz="1800" b="1" i="0" u="none" strike="noStrike" cap="none" normalizeH="0" dirty="0">
                <a:ln>
                  <a:noFill/>
                </a:ln>
                <a:solidFill>
                  <a:srgbClr val="000000"/>
                </a:solidFill>
                <a:effectLst/>
                <a:latin typeface="Arial" pitchFamily="34" charset="0"/>
                <a:ea typeface="Times New Roman" pitchFamily="18" charset="0"/>
                <a:cs typeface="Arial" pitchFamily="34" charset="0"/>
              </a:rPr>
              <a:t> </a:t>
            </a: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spawanie itp., </a:t>
            </a:r>
          </a:p>
          <a:p>
            <a:pPr lvl="1" eaLnBrk="0" fontAlgn="base" hangingPunct="0">
              <a:spcBef>
                <a:spcPct val="0"/>
              </a:spcBef>
              <a:spcAft>
                <a:spcPts val="300"/>
              </a:spcAft>
              <a:buClr>
                <a:schemeClr val="accent1"/>
              </a:buClr>
              <a:buSzPct val="70000"/>
              <a:buFont typeface="Wingdings" pitchFamily="2" charset="2"/>
              <a:buChar char="q"/>
            </a:pP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	</a:t>
            </a:r>
            <a:r>
              <a:rPr kumimoji="0" lang="pl-PL" sz="1800" b="1" i="0" u="none" strike="noStrike" cap="none" spc="-100" normalizeH="0" baseline="0" dirty="0">
                <a:ln>
                  <a:noFill/>
                </a:ln>
                <a:solidFill>
                  <a:srgbClr val="000000"/>
                </a:solidFill>
                <a:effectLst/>
                <a:latin typeface="Arial" pitchFamily="34" charset="0"/>
                <a:ea typeface="Times New Roman" pitchFamily="18" charset="0"/>
                <a:cs typeface="Arial" pitchFamily="34" charset="0"/>
              </a:rPr>
              <a:t>wykończenie </a:t>
            </a:r>
            <a:r>
              <a:rPr kumimoji="0" lang="pl-PL" sz="1800" b="1" i="0" u="none" strike="noStrike" cap="none" spc="-100" normalizeH="0" dirty="0">
                <a:ln>
                  <a:noFill/>
                </a:ln>
                <a:solidFill>
                  <a:srgbClr val="000000"/>
                </a:solidFill>
                <a:effectLst/>
                <a:latin typeface="Arial" pitchFamily="34" charset="0"/>
                <a:ea typeface="Times New Roman" pitchFamily="18" charset="0"/>
                <a:cs typeface="Arial" pitchFamily="34" charset="0"/>
              </a:rPr>
              <a:t>i </a:t>
            </a:r>
            <a:r>
              <a:rPr kumimoji="0" lang="pl-PL" sz="1800" b="1" i="0" u="none" strike="noStrike" cap="none" spc="-100" normalizeH="0" baseline="0" dirty="0">
                <a:ln>
                  <a:noFill/>
                </a:ln>
                <a:solidFill>
                  <a:srgbClr val="000000"/>
                </a:solidFill>
                <a:effectLst/>
                <a:latin typeface="Arial" pitchFamily="34" charset="0"/>
                <a:ea typeface="Times New Roman" pitchFamily="18" charset="0"/>
                <a:cs typeface="Arial" pitchFamily="34" charset="0"/>
              </a:rPr>
              <a:t>konserwację </a:t>
            </a:r>
            <a:r>
              <a:rPr lang="pl-PL" sz="1800" b="1" spc="-100" dirty="0">
                <a:solidFill>
                  <a:srgbClr val="000000"/>
                </a:solidFill>
                <a:latin typeface="Arial" pitchFamily="34" charset="0"/>
                <a:ea typeface="Times New Roman" pitchFamily="18" charset="0"/>
                <a:cs typeface="Arial" pitchFamily="34" charset="0"/>
              </a:rPr>
              <a:t>powierzchni </a:t>
            </a:r>
            <a:r>
              <a:rPr kumimoji="0" lang="pl-PL" sz="1800" b="1" i="0" u="none" strike="noStrike" cap="none" spc="-100" normalizeH="0" baseline="0" dirty="0">
                <a:ln>
                  <a:noFill/>
                </a:ln>
                <a:solidFill>
                  <a:srgbClr val="000000"/>
                </a:solidFill>
                <a:effectLst/>
                <a:latin typeface="Arial" pitchFamily="34" charset="0"/>
                <a:ea typeface="Times New Roman" pitchFamily="18" charset="0"/>
                <a:cs typeface="Arial" pitchFamily="34" charset="0"/>
              </a:rPr>
              <a:t>elementów</a:t>
            </a:r>
            <a:r>
              <a:rPr kumimoji="0" lang="pl-PL" sz="1800" b="1" i="0" u="none" strike="noStrike" cap="none" spc="-100" normalizeH="0" dirty="0">
                <a:ln>
                  <a:noFill/>
                </a:ln>
                <a:solidFill>
                  <a:srgbClr val="000000"/>
                </a:solidFill>
                <a:effectLst/>
                <a:latin typeface="Arial" pitchFamily="34" charset="0"/>
                <a:ea typeface="Times New Roman" pitchFamily="18" charset="0"/>
                <a:cs typeface="Arial" pitchFamily="34" charset="0"/>
              </a:rPr>
              <a:t> </a:t>
            </a:r>
            <a:r>
              <a:rPr kumimoji="0" lang="pl-PL" sz="1800" b="1" i="0" u="none" strike="noStrike" cap="none" spc="-100" normalizeH="0" baseline="0" dirty="0">
                <a:ln>
                  <a:noFill/>
                </a:ln>
                <a:solidFill>
                  <a:srgbClr val="000000"/>
                </a:solidFill>
                <a:effectLst/>
                <a:latin typeface="Arial" pitchFamily="34" charset="0"/>
                <a:ea typeface="Times New Roman" pitchFamily="18" charset="0"/>
                <a:cs typeface="Arial" pitchFamily="34" charset="0"/>
              </a:rPr>
              <a:t>konstrukcyjnych,</a:t>
            </a:r>
          </a:p>
          <a:p>
            <a:pPr lvl="1" eaLnBrk="0" fontAlgn="base" hangingPunct="0">
              <a:spcBef>
                <a:spcPct val="0"/>
              </a:spcBef>
              <a:spcAft>
                <a:spcPts val="300"/>
              </a:spcAft>
              <a:buClr>
                <a:schemeClr val="accent1"/>
              </a:buClr>
              <a:buSzPct val="70000"/>
              <a:buFont typeface="Wingdings" pitchFamily="2" charset="2"/>
              <a:buChar char="q"/>
            </a:pPr>
            <a:r>
              <a:rPr lang="pl-PL" sz="1800" b="1" dirty="0">
                <a:solidFill>
                  <a:srgbClr val="000000"/>
                </a:solidFill>
                <a:latin typeface="Arial" pitchFamily="34" charset="0"/>
                <a:ea typeface="Times New Roman" pitchFamily="18" charset="0"/>
                <a:cs typeface="Arial" pitchFamily="34" charset="0"/>
              </a:rPr>
              <a:t>	ewentualne typy korozji jakie mogą wystąpić oraz 	kontakt ze stalą</a:t>
            </a:r>
          </a:p>
          <a:p>
            <a:pPr lvl="1" eaLnBrk="0" fontAlgn="base" hangingPunct="0">
              <a:spcBef>
                <a:spcPct val="0"/>
              </a:spcBef>
              <a:spcAft>
                <a:spcPts val="300"/>
              </a:spcAft>
              <a:buClr>
                <a:schemeClr val="accent1"/>
              </a:buClr>
              <a:buSzPct val="70000"/>
            </a:pPr>
            <a:r>
              <a:rPr lang="pl-PL" sz="1800" b="1" dirty="0">
                <a:solidFill>
                  <a:srgbClr val="000000"/>
                </a:solidFill>
                <a:latin typeface="Arial" pitchFamily="34" charset="0"/>
                <a:ea typeface="Times New Roman" pitchFamily="18" charset="0"/>
                <a:cs typeface="Arial" pitchFamily="34" charset="0"/>
              </a:rPr>
              <a:t>	niestopową – zwykłą węglową,</a:t>
            </a:r>
            <a:endPar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endParaRPr>
          </a:p>
          <a:p>
            <a:pPr lvl="1" eaLnBrk="0" fontAlgn="base" hangingPunct="0">
              <a:spcBef>
                <a:spcPct val="0"/>
              </a:spcBef>
              <a:spcAft>
                <a:spcPts val="300"/>
              </a:spcAft>
              <a:buClr>
                <a:schemeClr val="accent1"/>
              </a:buClr>
              <a:buSzPct val="70000"/>
              <a:buFont typeface="Wingdings" pitchFamily="2" charset="2"/>
              <a:buChar char="q"/>
            </a:pP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	kryteria uszkodzenia korozją</a:t>
            </a:r>
            <a:r>
              <a:rPr kumimoji="0" lang="pl-PL" sz="1800" b="1" i="0" u="none" strike="noStrike" cap="none" normalizeH="0" dirty="0">
                <a:ln>
                  <a:noFill/>
                </a:ln>
                <a:solidFill>
                  <a:srgbClr val="000000"/>
                </a:solidFill>
                <a:effectLst/>
                <a:latin typeface="Arial" pitchFamily="34" charset="0"/>
                <a:ea typeface="Times New Roman" pitchFamily="18" charset="0"/>
                <a:cs typeface="Arial" pitchFamily="34" charset="0"/>
              </a:rPr>
              <a:t> – nośność przez określony czas.</a:t>
            </a:r>
            <a:r>
              <a:rPr kumimoji="0" lang="pl-PL" sz="1800" b="1" i="0" u="none" strike="noStrike" cap="none" normalizeH="0" baseline="0" dirty="0">
                <a:ln>
                  <a:noFill/>
                </a:ln>
                <a:solidFill>
                  <a:srgbClr val="000000"/>
                </a:solidFill>
                <a:effectLst/>
                <a:latin typeface="Arial" pitchFamily="34" charset="0"/>
                <a:ea typeface="Times New Roman" pitchFamily="18" charset="0"/>
                <a:cs typeface="Arial" pitchFamily="34" charset="0"/>
              </a:rPr>
              <a:t> </a:t>
            </a:r>
            <a:endParaRPr kumimoji="0" lang="pl-PL" sz="1800" b="1" i="0" u="none" strike="noStrike" cap="none" normalizeH="0" baseline="0" dirty="0">
              <a:ln>
                <a:noFill/>
              </a:ln>
              <a:solidFill>
                <a:schemeClr val="tx1"/>
              </a:solidFill>
              <a:effectLst/>
              <a:latin typeface="Arial" pitchFamily="34" charset="0"/>
              <a:cs typeface="Arial" pitchFamily="34" charset="0"/>
            </a:endParaRPr>
          </a:p>
        </p:txBody>
      </p:sp>
      <p:sp>
        <p:nvSpPr>
          <p:cNvPr id="7" name="Line 5"/>
          <p:cNvSpPr>
            <a:spLocks noChangeShapeType="1"/>
          </p:cNvSpPr>
          <p:nvPr/>
        </p:nvSpPr>
        <p:spPr bwMode="auto">
          <a:xfrm>
            <a:off x="428624" y="6215062"/>
            <a:ext cx="8429655" cy="19"/>
          </a:xfrm>
          <a:prstGeom prst="line">
            <a:avLst/>
          </a:prstGeom>
          <a:noFill/>
          <a:ln w="19050">
            <a:solidFill>
              <a:schemeClr val="tx1"/>
            </a:solidFill>
            <a:round/>
            <a:headEnd/>
            <a:tailEnd/>
          </a:ln>
        </p:spPr>
        <p:txBody>
          <a:bodyPr wrap="square">
            <a:spAutoFit/>
          </a:bodyPr>
          <a:lstStyle/>
          <a:p>
            <a:endParaRPr lang="pl-PL"/>
          </a:p>
        </p:txBody>
      </p:sp>
    </p:spTree>
  </p:cSld>
  <p:clrMapOvr>
    <a:masterClrMapping/>
  </p:clrMapOvr>
  <p:transition>
    <p:cover dir="l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13" name="Picture 2" descr="C:\Users\zb\Pictures\Chiny\IMG_8603.JPG"/>
          <p:cNvPicPr>
            <a:picLocks noChangeAspect="1" noChangeArrowheads="1"/>
          </p:cNvPicPr>
          <p:nvPr/>
        </p:nvPicPr>
        <p:blipFill>
          <a:blip r:embed="rId3" cstate="screen"/>
          <a:srcRect/>
          <a:stretch>
            <a:fillRect/>
          </a:stretch>
        </p:blipFill>
        <p:spPr bwMode="auto">
          <a:xfrm>
            <a:off x="6084168" y="714356"/>
            <a:ext cx="2916324" cy="5514791"/>
          </a:xfrm>
          <a:prstGeom prst="rect">
            <a:avLst/>
          </a:prstGeom>
          <a:noFill/>
        </p:spPr>
      </p:pic>
      <p:sp>
        <p:nvSpPr>
          <p:cNvPr id="14" name="Tytuł 2"/>
          <p:cNvSpPr txBox="1">
            <a:spLocks/>
          </p:cNvSpPr>
          <p:nvPr/>
        </p:nvSpPr>
        <p:spPr>
          <a:xfrm>
            <a:off x="428596" y="714356"/>
            <a:ext cx="5500726" cy="529102"/>
          </a:xfrm>
          <a:prstGeom prst="rect">
            <a:avLst/>
          </a:prstGeom>
          <a:solidFill>
            <a:srgbClr val="CCECFF"/>
          </a:solidFill>
          <a:ln>
            <a:solidFill>
              <a:schemeClr val="tx1"/>
            </a:solidFill>
          </a:ln>
        </p:spPr>
        <p:txBody>
          <a:bodyPr>
            <a:normAutofit/>
          </a:bodyPr>
          <a:lstStyle/>
          <a:p>
            <a:pPr marL="0" marR="0" lvl="1" indent="0" algn="l" defTabSz="914400" rtl="0" eaLnBrk="1" fontAlgn="auto" latinLnBrk="0" hangingPunct="1">
              <a:lnSpc>
                <a:spcPct val="100000"/>
              </a:lnSpc>
              <a:spcBef>
                <a:spcPct val="0"/>
              </a:spcBef>
              <a:spcAft>
                <a:spcPts val="0"/>
              </a:spcAft>
              <a:buClrTx/>
              <a:buSzTx/>
              <a:buFontTx/>
              <a:buNone/>
              <a:tabLst/>
              <a:defRPr/>
            </a:pPr>
            <a:r>
              <a:rPr kumimoji="0" lang="pl-PL" sz="2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rebuchet MS" pitchFamily="34" charset="0"/>
                <a:ea typeface="+mn-ea"/>
                <a:cs typeface="+mn-cs"/>
              </a:rPr>
              <a:t>Stal nierdzewna może rdzewieć?</a:t>
            </a:r>
          </a:p>
          <a:p>
            <a:pPr marL="0" marR="0" lvl="1" indent="0" algn="l" defTabSz="914400" rtl="0" eaLnBrk="1" fontAlgn="auto" latinLnBrk="0" hangingPunct="1">
              <a:lnSpc>
                <a:spcPct val="100000"/>
              </a:lnSpc>
              <a:spcBef>
                <a:spcPct val="0"/>
              </a:spcBef>
              <a:spcAft>
                <a:spcPts val="0"/>
              </a:spcAft>
              <a:buClrTx/>
              <a:buSzTx/>
              <a:buFontTx/>
              <a:buNone/>
              <a:tabLst/>
              <a:defRPr/>
            </a:pPr>
            <a:endParaRPr kumimoji="0" lang="pl-PL" sz="2800" b="0" i="0" u="none" strike="noStrike" kern="120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Trebuchet MS"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pl-PL" sz="2800" b="0" i="0" u="none" strike="noStrike" kern="120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Trebuchet MS"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pl-PL" sz="2800" b="0" i="0" u="none" strike="noStrike" kern="120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Trebuchet MS" pitchFamily="34" charset="0"/>
              <a:ea typeface="+mn-ea"/>
              <a:cs typeface="+mn-cs"/>
            </a:endParaRPr>
          </a:p>
        </p:txBody>
      </p:sp>
      <p:sp>
        <p:nvSpPr>
          <p:cNvPr id="15" name="Content Placeholder 2"/>
          <p:cNvSpPr txBox="1">
            <a:spLocks/>
          </p:cNvSpPr>
          <p:nvPr/>
        </p:nvSpPr>
        <p:spPr>
          <a:xfrm>
            <a:off x="-396552" y="1484784"/>
            <a:ext cx="8460432" cy="5016050"/>
          </a:xfrm>
          <a:prstGeom prst="rect">
            <a:avLst/>
          </a:prstGeom>
        </p:spPr>
        <p:txBody>
          <a:bodyPr/>
          <a:lstStyle/>
          <a:p>
            <a:pPr marL="811213" marR="0" lvl="1" indent="-400050" algn="l" defTabSz="914400" rtl="0" eaLnBrk="1" fontAlgn="auto" latinLnBrk="0" hangingPunct="1">
              <a:lnSpc>
                <a:spcPct val="100000"/>
              </a:lnSpc>
              <a:spcBef>
                <a:spcPts val="0"/>
              </a:spcBef>
              <a:spcAft>
                <a:spcPts val="0"/>
              </a:spcAft>
              <a:buClr>
                <a:srgbClr val="6672A6"/>
              </a:buClr>
              <a:buSzTx/>
              <a:buFont typeface="Wingdings" pitchFamily="2" charset="2"/>
              <a:buChar char="q"/>
              <a:tabLst/>
              <a:defRPr/>
            </a:pPr>
            <a:r>
              <a:rPr kumimoji="0" lang="pl-PL" sz="2000" b="1" i="0" u="none" strike="noStrike" kern="1200" cap="none" spc="0" normalizeH="0" baseline="0" noProof="0" dirty="0">
                <a:ln>
                  <a:noFill/>
                </a:ln>
                <a:solidFill>
                  <a:prstClr val="black"/>
                </a:solidFill>
                <a:effectLst/>
                <a:uLnTx/>
                <a:uFillTx/>
                <a:latin typeface="Trebuchet MS" pitchFamily="34" charset="0"/>
                <a:ea typeface="+mn-ea"/>
                <a:cs typeface="+mn-cs"/>
              </a:rPr>
              <a:t>Niedostateczna wiedza nt. stali nierdzewnych</a:t>
            </a:r>
          </a:p>
          <a:p>
            <a:pPr marL="1081088" marR="0" lvl="2" indent="-212725" algn="l" defTabSz="914400" rtl="0" eaLnBrk="1" fontAlgn="auto" latinLnBrk="0" hangingPunct="1">
              <a:lnSpc>
                <a:spcPct val="100000"/>
              </a:lnSpc>
              <a:spcBef>
                <a:spcPts val="0"/>
              </a:spcBef>
              <a:spcAft>
                <a:spcPts val="0"/>
              </a:spcAft>
              <a:buClr>
                <a:srgbClr val="6672A6"/>
              </a:buClr>
              <a:buSzTx/>
              <a:buFontTx/>
              <a:buChar char="-"/>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brak praktyki w przetwarzaniu i obróbce;</a:t>
            </a:r>
          </a:p>
          <a:p>
            <a:pPr marL="1081088" marR="0" lvl="2" indent="-212725" algn="l" defTabSz="914400" rtl="0" eaLnBrk="1" fontAlgn="auto" latinLnBrk="0" hangingPunct="1">
              <a:lnSpc>
                <a:spcPct val="100000"/>
              </a:lnSpc>
              <a:spcBef>
                <a:spcPts val="0"/>
              </a:spcBef>
              <a:spcAft>
                <a:spcPts val="0"/>
              </a:spcAft>
              <a:buClr>
                <a:srgbClr val="6672A6"/>
              </a:buClr>
              <a:buSzTx/>
              <a:buFontTx/>
              <a:buChar char="-"/>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stosowanie metod właściwych dla innych stali, </a:t>
            </a:r>
            <a:b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b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które nie nadają się dla stali nierdzewnych;</a:t>
            </a:r>
          </a:p>
          <a:p>
            <a:pPr marL="1081088" marR="0" lvl="2" indent="-212725" algn="l" defTabSz="914400" rtl="0" eaLnBrk="1" fontAlgn="auto" latinLnBrk="0" hangingPunct="1">
              <a:lnSpc>
                <a:spcPct val="100000"/>
              </a:lnSpc>
              <a:spcBef>
                <a:spcPts val="0"/>
              </a:spcBef>
              <a:spcAft>
                <a:spcPts val="0"/>
              </a:spcAft>
              <a:buClr>
                <a:srgbClr val="6672A6"/>
              </a:buClr>
              <a:buSzTx/>
              <a:buFontTx/>
              <a:buChar char="-"/>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zanieczyszczenie powierzchni przez drobiny </a:t>
            </a:r>
            <a:b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b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Fe, stali „czarnych”</a:t>
            </a:r>
          </a:p>
          <a:p>
            <a:pPr marL="1081088" marR="0" lvl="2" indent="-212725" algn="l" defTabSz="914400" rtl="0" eaLnBrk="1" fontAlgn="auto" latinLnBrk="0" hangingPunct="1">
              <a:lnSpc>
                <a:spcPct val="100000"/>
              </a:lnSpc>
              <a:spcBef>
                <a:spcPts val="0"/>
              </a:spcBef>
              <a:spcAft>
                <a:spcPts val="0"/>
              </a:spcAft>
              <a:buClr>
                <a:srgbClr val="6672A6"/>
              </a:buClr>
              <a:buSzTx/>
              <a:buFontTx/>
              <a:buChar char="-"/>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nieprawidłowe magazynowanie i transport.</a:t>
            </a:r>
          </a:p>
          <a:p>
            <a:pPr marL="811213" marR="0" lvl="1" indent="-400050" algn="l" defTabSz="914400" rtl="0" eaLnBrk="1" fontAlgn="auto" latinLnBrk="0" hangingPunct="1">
              <a:lnSpc>
                <a:spcPct val="100000"/>
              </a:lnSpc>
              <a:spcBef>
                <a:spcPts val="0"/>
              </a:spcBef>
              <a:spcAft>
                <a:spcPts val="0"/>
              </a:spcAft>
              <a:buClr>
                <a:srgbClr val="6672A6"/>
              </a:buClr>
              <a:buSzTx/>
              <a:buFont typeface="Wingdings" pitchFamily="2" charset="2"/>
              <a:buChar char="q"/>
              <a:tabLst/>
              <a:defRPr/>
            </a:pPr>
            <a:endPar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endParaRPr>
          </a:p>
          <a:p>
            <a:pPr marL="811213" marR="0" lvl="1" indent="-400050" algn="l" defTabSz="914400" rtl="0" eaLnBrk="1" fontAlgn="auto" latinLnBrk="0" hangingPunct="1">
              <a:lnSpc>
                <a:spcPct val="100000"/>
              </a:lnSpc>
              <a:spcBef>
                <a:spcPts val="0"/>
              </a:spcBef>
              <a:spcAft>
                <a:spcPts val="0"/>
              </a:spcAft>
              <a:buClr>
                <a:srgbClr val="6672A6"/>
              </a:buClr>
              <a:buSzTx/>
              <a:buFont typeface="Wingdings" pitchFamily="2" charset="2"/>
              <a:buChar char="q"/>
              <a:tabLst/>
              <a:defRPr/>
            </a:pPr>
            <a:r>
              <a:rPr kumimoji="0" lang="pl-PL" sz="2000" b="1" i="0" u="none" strike="noStrike" kern="1200" cap="none" spc="0" normalizeH="0" baseline="0" noProof="0" dirty="0">
                <a:ln>
                  <a:noFill/>
                </a:ln>
                <a:solidFill>
                  <a:prstClr val="black"/>
                </a:solidFill>
                <a:effectLst/>
                <a:uLnTx/>
                <a:uFillTx/>
                <a:latin typeface="Trebuchet MS" pitchFamily="34" charset="0"/>
                <a:ea typeface="+mn-ea"/>
                <a:cs typeface="+mn-cs"/>
              </a:rPr>
              <a:t>Konserwacja w trakcie eksploatacji</a:t>
            </a:r>
          </a:p>
          <a:p>
            <a:pPr marL="1081088" marR="0" lvl="2" indent="-212725" algn="l" defTabSz="914400" rtl="0" eaLnBrk="1" fontAlgn="auto" latinLnBrk="0" hangingPunct="1">
              <a:lnSpc>
                <a:spcPct val="100000"/>
              </a:lnSpc>
              <a:spcBef>
                <a:spcPts val="0"/>
              </a:spcBef>
              <a:spcAft>
                <a:spcPts val="0"/>
              </a:spcAft>
              <a:buClr>
                <a:srgbClr val="6672A6"/>
              </a:buClr>
              <a:buSzTx/>
              <a:buFontTx/>
              <a:buChar char="-"/>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brak okresowego czyszczenia powierzchni </a:t>
            </a:r>
          </a:p>
          <a:p>
            <a:pPr marL="811213" marR="0" lvl="1" indent="-400050" algn="l" defTabSz="914400" rtl="0" eaLnBrk="1" fontAlgn="auto" latinLnBrk="0" hangingPunct="1">
              <a:lnSpc>
                <a:spcPct val="100000"/>
              </a:lnSpc>
              <a:spcBef>
                <a:spcPts val="0"/>
              </a:spcBef>
              <a:spcAft>
                <a:spcPts val="0"/>
              </a:spcAft>
              <a:buClr>
                <a:srgbClr val="6672A6"/>
              </a:buClr>
              <a:buSzTx/>
              <a:buFont typeface="Wingdings" pitchFamily="2" charset="2"/>
              <a:buChar char="q"/>
              <a:tabLst/>
              <a:defRPr/>
            </a:pPr>
            <a:endPar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endParaRPr>
          </a:p>
          <a:p>
            <a:pPr marL="811213" marR="0" lvl="1" indent="-400050" algn="l" defTabSz="914400" rtl="0" eaLnBrk="1" fontAlgn="auto" latinLnBrk="0" hangingPunct="1">
              <a:lnSpc>
                <a:spcPct val="100000"/>
              </a:lnSpc>
              <a:spcBef>
                <a:spcPts val="0"/>
              </a:spcBef>
              <a:spcAft>
                <a:spcPts val="0"/>
              </a:spcAft>
              <a:buClr>
                <a:srgbClr val="6672A6"/>
              </a:buClr>
              <a:buSzTx/>
              <a:buFont typeface="Wingdings" pitchFamily="2" charset="2"/>
              <a:buChar char="q"/>
              <a:tabLst/>
              <a:defRPr/>
            </a:pPr>
            <a:r>
              <a:rPr kumimoji="0" lang="pl-PL" sz="2000" b="1" i="0" u="none" strike="noStrike" kern="1200" cap="none" spc="0" normalizeH="0" baseline="0" noProof="0" dirty="0">
                <a:ln>
                  <a:noFill/>
                </a:ln>
                <a:solidFill>
                  <a:prstClr val="black"/>
                </a:solidFill>
                <a:effectLst/>
                <a:uLnTx/>
                <a:uFillTx/>
                <a:latin typeface="Trebuchet MS" pitchFamily="34" charset="0"/>
                <a:ea typeface="+mn-ea"/>
                <a:cs typeface="+mn-cs"/>
              </a:rPr>
              <a:t>Niewłaściwy dobór gatunku</a:t>
            </a:r>
          </a:p>
          <a:p>
            <a:pPr marL="1081088" marR="0" lvl="2" indent="-212725" algn="l" defTabSz="914400" rtl="0" eaLnBrk="1" fontAlgn="auto" latinLnBrk="0" hangingPunct="1">
              <a:lnSpc>
                <a:spcPct val="100000"/>
              </a:lnSpc>
              <a:spcBef>
                <a:spcPts val="0"/>
              </a:spcBef>
              <a:spcAft>
                <a:spcPts val="0"/>
              </a:spcAft>
              <a:buClr>
                <a:srgbClr val="6672A6"/>
              </a:buClr>
              <a:buSzTx/>
              <a:buFontTx/>
              <a:buChar char="-"/>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brak analizy wszystkich czynników </a:t>
            </a:r>
            <a:b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b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środowiska eksploatacji</a:t>
            </a:r>
          </a:p>
          <a:p>
            <a:pPr marL="1081088" marR="0" lvl="2" indent="-212725" algn="l" defTabSz="914400" rtl="0" eaLnBrk="1" fontAlgn="auto" latinLnBrk="0" hangingPunct="1">
              <a:lnSpc>
                <a:spcPct val="100000"/>
              </a:lnSpc>
              <a:spcBef>
                <a:spcPts val="0"/>
              </a:spcBef>
              <a:spcAft>
                <a:spcPts val="0"/>
              </a:spcAft>
              <a:buClr>
                <a:srgbClr val="6672A6"/>
              </a:buClr>
              <a:buSzTx/>
              <a:buFontTx/>
              <a:buChar char="-"/>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czynnik ludzki – nieumyślne wprowadzanie </a:t>
            </a:r>
            <a:b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b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zanieczyszczeń</a:t>
            </a:r>
          </a:p>
          <a:p>
            <a:pPr marL="0" marR="0" lvl="0" indent="0" algn="l" defTabSz="914400" rtl="0" eaLnBrk="1" fontAlgn="auto" latinLnBrk="0" hangingPunct="1">
              <a:lnSpc>
                <a:spcPct val="100000"/>
              </a:lnSpc>
              <a:spcBef>
                <a:spcPts val="300"/>
              </a:spcBef>
              <a:spcAft>
                <a:spcPts val="0"/>
              </a:spcAft>
              <a:buClr>
                <a:srgbClr val="B292CA"/>
              </a:buClr>
              <a:buSzTx/>
              <a:buFontTx/>
              <a:buNone/>
              <a:tabLst/>
              <a:defRPr/>
            </a:pPr>
            <a:endParaRPr kumimoji="0" lang="en-GB" sz="2000" b="0" i="0" u="none" strike="noStrike" kern="1200" cap="none" spc="0" normalizeH="0" baseline="0" noProof="0" dirty="0">
              <a:ln>
                <a:noFill/>
              </a:ln>
              <a:solidFill>
                <a:prstClr val="black"/>
              </a:solidFill>
              <a:effectLst/>
              <a:uLnTx/>
              <a:uFillTx/>
              <a:latin typeface="Trebuchet MS" pitchFamily="34" charset="0"/>
              <a:ea typeface="+mn-ea"/>
              <a:cs typeface="+mn-cs"/>
            </a:endParaRPr>
          </a:p>
          <a:p>
            <a:pPr marL="828675" marR="0" lvl="1" indent="-246888" algn="l" defTabSz="914400" rtl="0" eaLnBrk="1" fontAlgn="auto" latinLnBrk="0" hangingPunct="1">
              <a:lnSpc>
                <a:spcPct val="100000"/>
              </a:lnSpc>
              <a:spcBef>
                <a:spcPts val="300"/>
              </a:spcBef>
              <a:spcAft>
                <a:spcPts val="0"/>
              </a:spcAft>
              <a:buClr>
                <a:srgbClr val="638BAD"/>
              </a:buClr>
              <a:buSzTx/>
              <a:buFont typeface="Georgia"/>
              <a:buChar char="▫"/>
              <a:tabLst/>
              <a:defRPr/>
            </a:pPr>
            <a:endParaRPr kumimoji="0" lang="pl-P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rebuchet MS" pitchFamily="34" charset="0"/>
              <a:ea typeface="+mn-ea"/>
              <a:cs typeface="+mn-cs"/>
            </a:endParaRPr>
          </a:p>
          <a:p>
            <a:pPr marL="828675" marR="0" lvl="1" indent="-246888" algn="l" defTabSz="914400" rtl="0" eaLnBrk="1" fontAlgn="auto" latinLnBrk="0" hangingPunct="1">
              <a:lnSpc>
                <a:spcPct val="100000"/>
              </a:lnSpc>
              <a:spcBef>
                <a:spcPts val="300"/>
              </a:spcBef>
              <a:spcAft>
                <a:spcPts val="0"/>
              </a:spcAft>
              <a:buClr>
                <a:srgbClr val="638BAD"/>
              </a:buClr>
              <a:buSzTx/>
              <a:buFont typeface="Georgia"/>
              <a:buChar char="▫"/>
              <a:tabLst/>
              <a:defRPr/>
            </a:pPr>
            <a:endParaRPr kumimoji="0" lang="pl-P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rebuchet MS" pitchFamily="34" charset="0"/>
              <a:ea typeface="+mn-ea"/>
              <a:cs typeface="+mn-cs"/>
            </a:endParaRPr>
          </a:p>
          <a:p>
            <a:pPr marL="828675" marR="0" lvl="1" indent="-246888" algn="l" defTabSz="914400" rtl="0" eaLnBrk="1" fontAlgn="auto" latinLnBrk="0" hangingPunct="1">
              <a:lnSpc>
                <a:spcPct val="100000"/>
              </a:lnSpc>
              <a:spcBef>
                <a:spcPts val="300"/>
              </a:spcBef>
              <a:spcAft>
                <a:spcPts val="0"/>
              </a:spcAft>
              <a:buClr>
                <a:srgbClr val="638BAD"/>
              </a:buClr>
              <a:buSzTx/>
              <a:buFont typeface="Georgia"/>
              <a:buChar char="▫"/>
              <a:tabLst/>
              <a:defRPr/>
            </a:pPr>
            <a:endParaRPr kumimoji="0" lang="pl-P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rebuchet MS" pitchFamily="34" charset="0"/>
              <a:ea typeface="+mn-ea"/>
              <a:cs typeface="+mn-cs"/>
            </a:endParaRPr>
          </a:p>
          <a:p>
            <a:pPr marL="828675" marR="0" lvl="1" indent="-246888" algn="l" defTabSz="914400" rtl="0" eaLnBrk="1" fontAlgn="auto" latinLnBrk="0" hangingPunct="1">
              <a:lnSpc>
                <a:spcPct val="100000"/>
              </a:lnSpc>
              <a:spcBef>
                <a:spcPts val="300"/>
              </a:spcBef>
              <a:spcAft>
                <a:spcPts val="0"/>
              </a:spcAft>
              <a:buClr>
                <a:srgbClr val="638BAD"/>
              </a:buClr>
              <a:buSzTx/>
              <a:buFont typeface="Georgia"/>
              <a:buChar char="▫"/>
              <a:tabLst/>
              <a:defRPr/>
            </a:pPr>
            <a:endParaRPr kumimoji="0" lang="pl-P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rebuchet MS" pitchFamily="34" charset="0"/>
              <a:ea typeface="+mn-ea"/>
              <a:cs typeface="+mn-cs"/>
            </a:endParaRPr>
          </a:p>
          <a:p>
            <a:pPr marL="828675" marR="0" lvl="1" indent="-246888" algn="l" defTabSz="914400" rtl="0" eaLnBrk="1" fontAlgn="auto" latinLnBrk="0" hangingPunct="1">
              <a:lnSpc>
                <a:spcPct val="100000"/>
              </a:lnSpc>
              <a:spcBef>
                <a:spcPts val="300"/>
              </a:spcBef>
              <a:spcAft>
                <a:spcPts val="0"/>
              </a:spcAft>
              <a:buClr>
                <a:srgbClr val="638BAD"/>
              </a:buClr>
              <a:buSzTx/>
              <a:buFont typeface="Georgia"/>
              <a:buChar char="▫"/>
              <a:tabLst/>
              <a:defRPr/>
            </a:pPr>
            <a:endParaRPr kumimoji="0" lang="pl-P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rebuchet MS" pitchFamily="34" charset="0"/>
              <a:ea typeface="+mn-ea"/>
              <a:cs typeface="+mn-cs"/>
            </a:endParaRPr>
          </a:p>
          <a:p>
            <a:pPr marL="828675" marR="0" lvl="1" indent="-246888" algn="l" defTabSz="914400" rtl="0" eaLnBrk="1" fontAlgn="auto" latinLnBrk="0" hangingPunct="1">
              <a:lnSpc>
                <a:spcPct val="100000"/>
              </a:lnSpc>
              <a:spcBef>
                <a:spcPts val="300"/>
              </a:spcBef>
              <a:spcAft>
                <a:spcPts val="0"/>
              </a:spcAft>
              <a:buClr>
                <a:srgbClr val="638BAD"/>
              </a:buClr>
              <a:buSzTx/>
              <a:buFont typeface="Georgia"/>
              <a:buChar char="▫"/>
              <a:tabLst/>
              <a:defRPr/>
            </a:pPr>
            <a:endParaRPr kumimoji="0" lang="pl-P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rebuchet MS" pitchFamily="34" charset="0"/>
              <a:ea typeface="+mn-ea"/>
              <a:cs typeface="+mn-cs"/>
            </a:endParaRPr>
          </a:p>
          <a:p>
            <a:pPr marL="828675" marR="0" lvl="1" indent="-246888" algn="l" defTabSz="914400" rtl="0" eaLnBrk="1" fontAlgn="auto" latinLnBrk="0" hangingPunct="1">
              <a:lnSpc>
                <a:spcPct val="100000"/>
              </a:lnSpc>
              <a:spcBef>
                <a:spcPts val="300"/>
              </a:spcBef>
              <a:spcAft>
                <a:spcPts val="0"/>
              </a:spcAft>
              <a:buClr>
                <a:srgbClr val="638BAD"/>
              </a:buClr>
              <a:buSzTx/>
              <a:buFont typeface="Georgia"/>
              <a:buChar char="▫"/>
              <a:tabLst/>
              <a:defRPr/>
            </a:pPr>
            <a:endParaRPr kumimoji="0" lang="pl-P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rebuchet MS" pitchFamily="34" charset="0"/>
              <a:ea typeface="+mn-ea"/>
              <a:cs typeface="+mn-cs"/>
            </a:endParaRPr>
          </a:p>
          <a:p>
            <a:pPr marL="828675" marR="0" lvl="1" indent="-246888" algn="l" defTabSz="914400" rtl="0" eaLnBrk="1" fontAlgn="auto" latinLnBrk="0" hangingPunct="1">
              <a:lnSpc>
                <a:spcPct val="100000"/>
              </a:lnSpc>
              <a:spcBef>
                <a:spcPts val="300"/>
              </a:spcBef>
              <a:spcAft>
                <a:spcPts val="0"/>
              </a:spcAft>
              <a:buClr>
                <a:srgbClr val="638BAD"/>
              </a:buClr>
              <a:buSzTx/>
              <a:buFont typeface="Georgia"/>
              <a:buChar char="▫"/>
              <a:tabLst/>
              <a:defRPr/>
            </a:pPr>
            <a:endParaRPr kumimoji="0" lang="en-GB" sz="2000" b="0" i="0" u="none" strike="noStrike" kern="1200" cap="none" spc="0" normalizeH="0" baseline="0" noProof="0" dirty="0">
              <a:ln>
                <a:noFill/>
              </a:ln>
              <a:solidFill>
                <a:prstClr val="black"/>
              </a:solidFill>
              <a:effectLst/>
              <a:uLnTx/>
              <a:uFillTx/>
              <a:latin typeface="Trebuchet MS" pitchFamily="34" charset="0"/>
              <a:ea typeface="+mn-ea"/>
              <a:cs typeface="+mn-cs"/>
            </a:endParaRPr>
          </a:p>
          <a:p>
            <a:pPr marL="828675" marR="0" lvl="1" indent="-246888" algn="l" defTabSz="914400" rtl="0" eaLnBrk="1" fontAlgn="auto" latinLnBrk="0" hangingPunct="1">
              <a:lnSpc>
                <a:spcPct val="100000"/>
              </a:lnSpc>
              <a:spcBef>
                <a:spcPts val="300"/>
              </a:spcBef>
              <a:spcAft>
                <a:spcPts val="0"/>
              </a:spcAft>
              <a:buClr>
                <a:srgbClr val="638BAD"/>
              </a:buClr>
              <a:buSzTx/>
              <a:buFont typeface="Georgia"/>
              <a:buChar char="▫"/>
              <a:tabLst/>
              <a:defRPr/>
            </a:pPr>
            <a:endParaRPr kumimoji="0" lang="en-GB" sz="2000" b="0" i="0" u="none" strike="noStrike" kern="1200" cap="none" spc="0" normalizeH="0" baseline="0" noProof="0" dirty="0">
              <a:ln>
                <a:noFill/>
              </a:ln>
              <a:solidFill>
                <a:srgbClr val="638BAD"/>
              </a:solidFill>
              <a:effectLst/>
              <a:uLnTx/>
              <a:uFillTx/>
              <a:latin typeface="Trebuchet MS" pitchFamily="34" charset="0"/>
              <a:ea typeface="+mn-ea"/>
              <a:cs typeface="+mn-cs"/>
            </a:endParaRPr>
          </a:p>
        </p:txBody>
      </p:sp>
      <p:sp>
        <p:nvSpPr>
          <p:cNvPr id="16" name="Content Placeholder 2"/>
          <p:cNvSpPr txBox="1">
            <a:spLocks/>
          </p:cNvSpPr>
          <p:nvPr/>
        </p:nvSpPr>
        <p:spPr>
          <a:xfrm>
            <a:off x="428596" y="1214422"/>
            <a:ext cx="7634317" cy="357190"/>
          </a:xfrm>
          <a:prstGeom prst="rect">
            <a:avLst/>
          </a:prstGeom>
        </p:spPr>
        <p:txBody>
          <a:bodyPr/>
          <a:lstStyle/>
          <a:p>
            <a:pPr marL="0" marR="0" lvl="0" indent="0" algn="l" defTabSz="914400" rtl="0" eaLnBrk="1" fontAlgn="auto" latinLnBrk="0" hangingPunct="1">
              <a:lnSpc>
                <a:spcPct val="100000"/>
              </a:lnSpc>
              <a:spcBef>
                <a:spcPts val="300"/>
              </a:spcBef>
              <a:spcAft>
                <a:spcPts val="0"/>
              </a:spcAft>
              <a:buClr>
                <a:srgbClr val="B292CA"/>
              </a:buClr>
              <a:buSzTx/>
              <a:buFontTx/>
              <a:buNone/>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Co sprawia, że stal nierdzewna może rdzewieć?</a:t>
            </a:r>
            <a:endParaRPr kumimoji="0" lang="pl-P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rebuchet MS" pitchFamily="34" charset="0"/>
              <a:ea typeface="+mn-ea"/>
              <a:cs typeface="+mn-cs"/>
            </a:endParaRPr>
          </a:p>
        </p:txBody>
      </p:sp>
    </p:spTree>
  </p:cSld>
  <p:clrMapOvr>
    <a:masterClrMapping/>
  </p:clrMapOvr>
  <p:transition>
    <p:cover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6" name="Rectangle 1028"/>
          <p:cNvSpPr>
            <a:spLocks noChangeArrowheads="1"/>
          </p:cNvSpPr>
          <p:nvPr/>
        </p:nvSpPr>
        <p:spPr bwMode="auto">
          <a:xfrm>
            <a:off x="642910" y="1571612"/>
            <a:ext cx="7391400" cy="4700606"/>
          </a:xfrm>
          <a:prstGeom prst="rect">
            <a:avLst/>
          </a:prstGeom>
          <a:noFill/>
          <a:ln w="9525">
            <a:noFill/>
            <a:round/>
            <a:headEnd/>
            <a:tailEnd/>
          </a:ln>
          <a:effectLst/>
        </p:spPr>
        <p:txBody>
          <a:bodyPr lIns="90000" tIns="45000" rIns="90000" bIns="45000"/>
          <a:lstStyle/>
          <a:p>
            <a:pPr marL="173038" marR="0" lvl="0" indent="-173038" algn="ctr" defTabSz="914400" rtl="0" eaLnBrk="1" fontAlgn="auto" latinLnBrk="0" hangingPunct="1">
              <a:lnSpc>
                <a:spcPct val="101000"/>
              </a:lnSpc>
              <a:spcBef>
                <a:spcPts val="0"/>
              </a:spcBef>
              <a:spcAft>
                <a:spcPts val="0"/>
              </a:spcAft>
              <a:buClrTx/>
              <a:buSzPct val="90000"/>
              <a:buFont typeface="Wingdings"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kumimoji="0" lang="pl-PL" sz="2000" b="1" i="0" u="none" strike="noStrike" kern="1200" cap="none" spc="0" normalizeH="0" baseline="0" noProof="0" dirty="0">
              <a:ln>
                <a:noFill/>
              </a:ln>
              <a:solidFill>
                <a:srgbClr val="C00000"/>
              </a:solidFill>
              <a:effectLst/>
              <a:uLnTx/>
              <a:uFillTx/>
              <a:latin typeface="Trebuchet MS" pitchFamily="34" charset="0"/>
              <a:ea typeface="+mn-ea"/>
              <a:cs typeface="+mn-cs"/>
            </a:endParaRPr>
          </a:p>
          <a:p>
            <a:pPr marL="173038" marR="0" lvl="0" indent="-173038" algn="just" defTabSz="914400" rtl="0" eaLnBrk="1" fontAlgn="auto" latinLnBrk="0" hangingPunct="1">
              <a:lnSpc>
                <a:spcPct val="100000"/>
              </a:lnSpc>
              <a:spcBef>
                <a:spcPts val="0"/>
              </a:spcBef>
              <a:spcAft>
                <a:spcPts val="0"/>
              </a:spcAft>
              <a:buClrTx/>
              <a:buSzPct val="90000"/>
              <a:buFont typeface="Wingdings"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Lst>
              <a:defRPr/>
            </a:pPr>
            <a:r>
              <a:rPr kumimoji="0" lang="pl-PL" sz="2400" b="1" i="0" u="none" strike="noStrike" kern="1200" cap="none" spc="0" normalizeH="0" baseline="0" noProof="0" dirty="0">
                <a:ln>
                  <a:noFill/>
                </a:ln>
                <a:solidFill>
                  <a:srgbClr val="C00000"/>
                </a:solidFill>
                <a:effectLst/>
                <a:uLnTx/>
                <a:uFillTx/>
                <a:latin typeface="Trebuchet MS" pitchFamily="34" charset="0"/>
                <a:ea typeface="+mn-ea"/>
                <a:cs typeface="+mn-cs"/>
              </a:rPr>
              <a:t>  skład i struktura stali nierdzewnej </a:t>
            </a:r>
          </a:p>
          <a:p>
            <a:pPr marL="173038" marR="0" lvl="0" indent="-173038" algn="just" defTabSz="914400" rtl="0" eaLnBrk="1" fontAlgn="auto" latinLnBrk="0" hangingPunct="1">
              <a:lnSpc>
                <a:spcPct val="100000"/>
              </a:lnSpc>
              <a:spcBef>
                <a:spcPts val="0"/>
              </a:spcBef>
              <a:spcAft>
                <a:spcPts val="0"/>
              </a:spcAft>
              <a:buClrTx/>
              <a:buSzPct val="90000"/>
              <a:buFont typeface="Wingdings"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kumimoji="0" lang="pl-PL" sz="2400" b="1" i="0" u="none" strike="noStrike" kern="1200" cap="none" spc="0" normalizeH="0" baseline="0" noProof="0" dirty="0">
              <a:ln>
                <a:noFill/>
              </a:ln>
              <a:solidFill>
                <a:srgbClr val="C00000"/>
              </a:solidFill>
              <a:effectLst/>
              <a:uLnTx/>
              <a:uFillTx/>
              <a:latin typeface="Trebuchet MS" pitchFamily="34" charset="0"/>
              <a:ea typeface="+mn-ea"/>
              <a:cs typeface="+mn-cs"/>
            </a:endParaRPr>
          </a:p>
          <a:p>
            <a:pPr marL="173038" marR="0" lvl="0" indent="-173038" algn="just" defTabSz="914400" rtl="0" eaLnBrk="1" fontAlgn="auto" latinLnBrk="0" hangingPunct="1">
              <a:lnSpc>
                <a:spcPct val="100000"/>
              </a:lnSpc>
              <a:spcBef>
                <a:spcPts val="0"/>
              </a:spcBef>
              <a:spcAft>
                <a:spcPts val="0"/>
              </a:spcAft>
              <a:buClrTx/>
              <a:buSzPct val="90000"/>
              <a:buFont typeface="Wingdings"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Lst>
              <a:defRPr/>
            </a:pPr>
            <a:r>
              <a:rPr kumimoji="0" lang="pl-PL" sz="2400" b="1" i="0" u="none" strike="noStrike" kern="1200" cap="none" spc="0" normalizeH="0" baseline="0" noProof="0" dirty="0">
                <a:ln>
                  <a:noFill/>
                </a:ln>
                <a:solidFill>
                  <a:srgbClr val="C00000"/>
                </a:solidFill>
                <a:effectLst/>
                <a:uLnTx/>
                <a:uFillTx/>
                <a:latin typeface="Trebuchet MS" pitchFamily="34" charset="0"/>
                <a:ea typeface="+mn-ea"/>
                <a:cs typeface="+mn-cs"/>
              </a:rPr>
              <a:t>  otoczenie;</a:t>
            </a:r>
          </a:p>
          <a:p>
            <a:pPr marL="173038" marR="0" lvl="0" indent="-173038" algn="just" defTabSz="914400" rtl="0" eaLnBrk="1" fontAlgn="auto" latinLnBrk="0" hangingPunct="1">
              <a:lnSpc>
                <a:spcPct val="100000"/>
              </a:lnSpc>
              <a:spcBef>
                <a:spcPts val="0"/>
              </a:spcBef>
              <a:spcAft>
                <a:spcPts val="0"/>
              </a:spcAft>
              <a:buClrTx/>
              <a:buSzPct val="90000"/>
              <a:buFont typeface="Wingdings"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kumimoji="0" lang="pl-PL" sz="2400" b="1" i="0" u="none" strike="noStrike" kern="1200" cap="none" spc="0" normalizeH="0" baseline="0" noProof="0" dirty="0">
              <a:ln>
                <a:noFill/>
              </a:ln>
              <a:solidFill>
                <a:srgbClr val="C00000"/>
              </a:solidFill>
              <a:effectLst/>
              <a:uLnTx/>
              <a:uFillTx/>
              <a:latin typeface="Trebuchet MS" pitchFamily="34" charset="0"/>
              <a:ea typeface="+mn-ea"/>
              <a:cs typeface="+mn-cs"/>
            </a:endParaRPr>
          </a:p>
          <a:p>
            <a:pPr marL="173038" marR="0" lvl="0" indent="-173038" algn="just" defTabSz="914400" rtl="0" eaLnBrk="1" fontAlgn="auto" latinLnBrk="0" hangingPunct="1">
              <a:lnSpc>
                <a:spcPct val="100000"/>
              </a:lnSpc>
              <a:spcBef>
                <a:spcPts val="0"/>
              </a:spcBef>
              <a:spcAft>
                <a:spcPts val="0"/>
              </a:spcAft>
              <a:buClrTx/>
              <a:buSzPct val="90000"/>
              <a:buFont typeface="Wingdings"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Lst>
              <a:defRPr/>
            </a:pPr>
            <a:r>
              <a:rPr kumimoji="0" lang="pl-PL" sz="2400" b="1" i="0" u="none" strike="noStrike" kern="1200" cap="none" spc="0" normalizeH="0" baseline="0" noProof="0" dirty="0">
                <a:ln>
                  <a:noFill/>
                </a:ln>
                <a:solidFill>
                  <a:srgbClr val="C00000"/>
                </a:solidFill>
                <a:effectLst/>
                <a:uLnTx/>
                <a:uFillTx/>
                <a:latin typeface="Trebuchet MS" pitchFamily="34" charset="0"/>
                <a:ea typeface="+mn-ea"/>
                <a:cs typeface="+mn-cs"/>
              </a:rPr>
              <a:t>  zanieczyszczenia;</a:t>
            </a:r>
          </a:p>
          <a:p>
            <a:pPr marL="173038" marR="0" lvl="0" indent="-173038" algn="just" defTabSz="914400" rtl="0" eaLnBrk="1" fontAlgn="auto" latinLnBrk="0" hangingPunct="1">
              <a:lnSpc>
                <a:spcPct val="100000"/>
              </a:lnSpc>
              <a:spcBef>
                <a:spcPts val="0"/>
              </a:spcBef>
              <a:spcAft>
                <a:spcPts val="0"/>
              </a:spcAft>
              <a:buClrTx/>
              <a:buSzPct val="90000"/>
              <a:buFont typeface="Wingdings"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kumimoji="0" lang="pl-PL" sz="2400" b="1" i="0" u="none" strike="noStrike" kern="1200" cap="none" spc="0" normalizeH="0" baseline="0" noProof="0" dirty="0">
              <a:ln>
                <a:noFill/>
              </a:ln>
              <a:solidFill>
                <a:srgbClr val="C00000"/>
              </a:solidFill>
              <a:effectLst/>
              <a:uLnTx/>
              <a:uFillTx/>
              <a:latin typeface="Trebuchet MS" pitchFamily="34" charset="0"/>
              <a:ea typeface="+mn-ea"/>
              <a:cs typeface="+mn-cs"/>
            </a:endParaRPr>
          </a:p>
          <a:p>
            <a:pPr marL="173038" marR="0" lvl="0" indent="-173038" algn="just" defTabSz="914400" rtl="0" eaLnBrk="1" fontAlgn="auto" latinLnBrk="0" hangingPunct="1">
              <a:lnSpc>
                <a:spcPct val="100000"/>
              </a:lnSpc>
              <a:spcBef>
                <a:spcPts val="0"/>
              </a:spcBef>
              <a:spcAft>
                <a:spcPts val="0"/>
              </a:spcAft>
              <a:buClrTx/>
              <a:buSzPct val="90000"/>
              <a:buFont typeface="Wingdings"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Lst>
              <a:defRPr/>
            </a:pPr>
            <a:r>
              <a:rPr kumimoji="0" lang="pl-PL" sz="2400" b="1" i="0" u="none" strike="noStrike" kern="1200" cap="none" spc="0" normalizeH="0" baseline="0" noProof="0" dirty="0">
                <a:ln>
                  <a:noFill/>
                </a:ln>
                <a:solidFill>
                  <a:srgbClr val="C00000"/>
                </a:solidFill>
                <a:effectLst/>
                <a:uLnTx/>
                <a:uFillTx/>
                <a:latin typeface="Trebuchet MS" pitchFamily="34" charset="0"/>
                <a:ea typeface="+mn-ea"/>
                <a:cs typeface="+mn-cs"/>
              </a:rPr>
              <a:t>  chropowatość powierzchni;</a:t>
            </a:r>
          </a:p>
          <a:p>
            <a:pPr marL="173038" marR="0" lvl="0" indent="-173038" algn="just" defTabSz="914400" rtl="0" eaLnBrk="1" fontAlgn="auto" latinLnBrk="0" hangingPunct="1">
              <a:lnSpc>
                <a:spcPct val="100000"/>
              </a:lnSpc>
              <a:spcBef>
                <a:spcPts val="0"/>
              </a:spcBef>
              <a:spcAft>
                <a:spcPts val="0"/>
              </a:spcAft>
              <a:buClrTx/>
              <a:buSzPct val="90000"/>
              <a:buFont typeface="Wingdings"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kumimoji="0" lang="pl-PL" sz="2400" b="1" i="0" u="none" strike="noStrike" kern="1200" cap="none" spc="0" normalizeH="0" baseline="0" noProof="0" dirty="0">
              <a:ln>
                <a:noFill/>
              </a:ln>
              <a:solidFill>
                <a:srgbClr val="C00000"/>
              </a:solidFill>
              <a:effectLst/>
              <a:uLnTx/>
              <a:uFillTx/>
              <a:latin typeface="Trebuchet MS" pitchFamily="34" charset="0"/>
              <a:ea typeface="+mn-ea"/>
              <a:cs typeface="+mn-cs"/>
            </a:endParaRPr>
          </a:p>
          <a:p>
            <a:pPr marL="173038" marR="0" lvl="0" indent="-173038" algn="just" defTabSz="914400" rtl="0" eaLnBrk="1" fontAlgn="auto" latinLnBrk="0" hangingPunct="1">
              <a:lnSpc>
                <a:spcPct val="100000"/>
              </a:lnSpc>
              <a:spcBef>
                <a:spcPts val="0"/>
              </a:spcBef>
              <a:spcAft>
                <a:spcPts val="0"/>
              </a:spcAft>
              <a:buClrTx/>
              <a:buSzPct val="90000"/>
              <a:buFont typeface="Wingdings"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Lst>
              <a:defRPr/>
            </a:pPr>
            <a:r>
              <a:rPr kumimoji="0" lang="pl-PL" sz="2400" b="1" i="0" u="none" strike="noStrike" kern="1200" cap="none" spc="0" normalizeH="0" baseline="0" noProof="0" dirty="0">
                <a:ln>
                  <a:noFill/>
                </a:ln>
                <a:solidFill>
                  <a:srgbClr val="C00000"/>
                </a:solidFill>
                <a:effectLst/>
                <a:uLnTx/>
                <a:uFillTx/>
                <a:latin typeface="Trebuchet MS" pitchFamily="34" charset="0"/>
                <a:ea typeface="+mn-ea"/>
                <a:cs typeface="+mn-cs"/>
              </a:rPr>
              <a:t>  ukształtowanie elementów</a:t>
            </a:r>
          </a:p>
          <a:p>
            <a:pPr marL="173038" marR="0" lvl="0" indent="-173038" algn="just" defTabSz="914400" rtl="0" eaLnBrk="1" fontAlgn="auto" latinLnBrk="0" hangingPunct="1">
              <a:lnSpc>
                <a:spcPct val="100000"/>
              </a:lnSpc>
              <a:spcBef>
                <a:spcPts val="0"/>
              </a:spcBef>
              <a:spcAft>
                <a:spcPts val="0"/>
              </a:spcAft>
              <a:buClrTx/>
              <a:buSzPct val="90000"/>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pl-PL" sz="2400" dirty="0">
                <a:solidFill>
                  <a:srgbClr val="C00000"/>
                </a:solidFill>
                <a:latin typeface="Trebuchet MS" pitchFamily="34" charset="0"/>
              </a:rPr>
              <a:t>	    i węzłów</a:t>
            </a:r>
            <a:r>
              <a:rPr kumimoji="0" lang="pl-PL" sz="2000" b="1" i="0" u="none" strike="noStrike" kern="1200" cap="none" spc="0" normalizeH="0" baseline="0" noProof="0" dirty="0">
                <a:ln>
                  <a:noFill/>
                </a:ln>
                <a:solidFill>
                  <a:srgbClr val="C00000"/>
                </a:solidFill>
                <a:effectLst/>
                <a:uLnTx/>
                <a:uFillTx/>
                <a:latin typeface="Trebuchet MS" pitchFamily="34" charset="0"/>
                <a:ea typeface="+mn-ea"/>
                <a:cs typeface="+mn-cs"/>
              </a:rPr>
              <a:t>.</a:t>
            </a:r>
            <a:endParaRPr kumimoji="0" lang="pl-PL" sz="2000" b="0" i="0" u="none" strike="noStrike" kern="1200" cap="none" spc="0" normalizeH="0" baseline="0" noProof="0" dirty="0">
              <a:ln>
                <a:noFill/>
              </a:ln>
              <a:solidFill>
                <a:srgbClr val="C00000"/>
              </a:solidFill>
              <a:effectLst/>
              <a:uLnTx/>
              <a:uFillTx/>
              <a:latin typeface="Trebuchet MS" pitchFamily="34" charset="0"/>
              <a:ea typeface="+mn-ea"/>
              <a:cs typeface="+mn-cs"/>
            </a:endParaRPr>
          </a:p>
        </p:txBody>
      </p:sp>
      <p:pic>
        <p:nvPicPr>
          <p:cNvPr id="7" name="Picture 6" descr="C:\Users\zb\Pictures\Chiny\IMG_8606.JPG"/>
          <p:cNvPicPr>
            <a:picLocks noChangeAspect="1" noChangeArrowheads="1"/>
          </p:cNvPicPr>
          <p:nvPr/>
        </p:nvPicPr>
        <p:blipFill>
          <a:blip r:embed="rId3" cstate="email">
            <a:extLst>
              <a:ext uri="{28A0092B-C50C-407E-A947-70E740481C1C}">
                <a14:useLocalDpi xmlns:a14="http://schemas.microsoft.com/office/drawing/2010/main" xmlns=""/>
              </a:ext>
            </a:extLst>
          </a:blip>
          <a:srcRect t="7811"/>
          <a:stretch>
            <a:fillRect/>
          </a:stretch>
        </p:blipFill>
        <p:spPr bwMode="auto">
          <a:xfrm>
            <a:off x="5143504" y="2357430"/>
            <a:ext cx="3513340" cy="4215908"/>
          </a:xfrm>
          <a:prstGeom prst="rect">
            <a:avLst/>
          </a:prstGeom>
          <a:noFill/>
        </p:spPr>
      </p:pic>
      <p:sp>
        <p:nvSpPr>
          <p:cNvPr id="9" name="Prostokąt 8"/>
          <p:cNvSpPr/>
          <p:nvPr/>
        </p:nvSpPr>
        <p:spPr>
          <a:xfrm>
            <a:off x="391638" y="714356"/>
            <a:ext cx="4608990" cy="400110"/>
          </a:xfrm>
          <a:prstGeom prst="rect">
            <a:avLst/>
          </a:prstGeom>
          <a:solidFill>
            <a:srgbClr val="CCECFF"/>
          </a:solidFill>
          <a:ln>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2000" b="1" i="0" u="none" strike="noStrike" kern="1200" cap="none" spc="0" normalizeH="0" baseline="0" noProof="0" dirty="0">
                <a:ln>
                  <a:noFill/>
                </a:ln>
                <a:solidFill>
                  <a:prstClr val="black"/>
                </a:solidFill>
                <a:effectLst/>
                <a:uLnTx/>
                <a:uFillTx/>
                <a:latin typeface="Trebuchet MS" pitchFamily="34" charset="0"/>
                <a:ea typeface="+mn-ea"/>
                <a:cs typeface="+mn-cs"/>
              </a:rPr>
              <a:t>Problemy korozji stali nierdzewnych </a:t>
            </a:r>
          </a:p>
        </p:txBody>
      </p:sp>
      <p:sp>
        <p:nvSpPr>
          <p:cNvPr id="11" name="Rectangle 1027"/>
          <p:cNvSpPr>
            <a:spLocks noChangeArrowheads="1"/>
          </p:cNvSpPr>
          <p:nvPr/>
        </p:nvSpPr>
        <p:spPr bwMode="auto">
          <a:xfrm>
            <a:off x="500034" y="1357298"/>
            <a:ext cx="8358246" cy="442912"/>
          </a:xfrm>
          <a:prstGeom prst="rect">
            <a:avLst/>
          </a:prstGeom>
          <a:solidFill>
            <a:srgbClr val="CCECFF"/>
          </a:solidFill>
          <a:ln w="12700" cmpd="sng">
            <a:solidFill>
              <a:schemeClr val="tx1"/>
            </a:solidFill>
            <a:round/>
            <a:headEnd/>
            <a:tailEnd/>
          </a:ln>
          <a:effectLst/>
        </p:spPr>
        <p:txBody>
          <a:bodyPr lIns="90000" tIns="45000" rIns="90000" bIns="45000"/>
          <a:lstStyle/>
          <a:p>
            <a:pPr marL="0" marR="0" lvl="0" indent="0" algn="l" defTabSz="914400" rtl="0" eaLnBrk="1" fontAlgn="auto" latinLnBrk="0" hangingPunct="1">
              <a:lnSpc>
                <a:spcPct val="104000"/>
              </a:lnSpc>
              <a:spcBef>
                <a:spcPts val="30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Lst>
              <a:defRPr/>
            </a:pPr>
            <a:r>
              <a:rPr kumimoji="0" lang="pl-PL" sz="2200" i="0" u="none" strike="noStrike" kern="1200" cap="none" spc="0" normalizeH="0" baseline="0" noProof="0" dirty="0">
                <a:ln>
                  <a:noFill/>
                </a:ln>
                <a:solidFill>
                  <a:srgbClr val="000000"/>
                </a:solidFill>
                <a:effectLst/>
                <a:uLnTx/>
                <a:uFillTx/>
                <a:latin typeface="Arial Narrow" pitchFamily="34" charset="0"/>
              </a:rPr>
              <a:t>Podstawowy wpływ na odporność korozyjną stali nierdzewnych wywierają</a:t>
            </a:r>
            <a:r>
              <a:rPr kumimoji="0" lang="pl-PL" sz="2200" i="1" u="none" strike="noStrike" kern="1200" cap="none" spc="0" normalizeH="0" baseline="0" noProof="0" dirty="0">
                <a:ln>
                  <a:noFill/>
                </a:ln>
                <a:solidFill>
                  <a:srgbClr val="000000"/>
                </a:solidFill>
                <a:effectLst/>
                <a:uLnTx/>
                <a:uFillTx/>
                <a:latin typeface="Arial Narrow" pitchFamily="34" charset="0"/>
              </a:rPr>
              <a:t>:</a:t>
            </a:r>
          </a:p>
        </p:txBody>
      </p:sp>
    </p:spTree>
  </p:cSld>
  <p:clrMapOvr>
    <a:masterClrMapping/>
  </p:clrMapOvr>
  <p:transition>
    <p:cover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Prostokąt 4"/>
          <p:cNvSpPr/>
          <p:nvPr/>
        </p:nvSpPr>
        <p:spPr>
          <a:xfrm>
            <a:off x="428596" y="1028384"/>
            <a:ext cx="8499826" cy="2805833"/>
          </a:xfrm>
          <a:prstGeom prst="rect">
            <a:avLst/>
          </a:prstGeom>
        </p:spPr>
        <p:txBody>
          <a:bodyPr wrap="square">
            <a:spAutoFit/>
          </a:bodyPr>
          <a:lstStyle/>
          <a:p>
            <a:pPr marL="176213" marR="0" lvl="0" indent="-176213" algn="l" defTabSz="914400" rtl="0" eaLnBrk="1" fontAlgn="auto" latinLnBrk="0" hangingPunct="1">
              <a:lnSpc>
                <a:spcPct val="150000"/>
              </a:lnSpc>
              <a:spcBef>
                <a:spcPts val="0"/>
              </a:spcBef>
              <a:spcAft>
                <a:spcPts val="0"/>
              </a:spcAft>
              <a:buClr>
                <a:srgbClr val="727CA3"/>
              </a:buClr>
              <a:buSzTx/>
              <a:buFont typeface="Arial" pitchFamily="34" charset="0"/>
              <a:buChar char="•"/>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Standardowe gatunki stali nierdzewnych (Cr, Cr-Ni, Cr-Ni-Mo) odporne na korozję atmosferyczną i czyste środowiska wodne</a:t>
            </a:r>
          </a:p>
          <a:p>
            <a:pPr marL="176213" marR="0" lvl="0" indent="-176213" algn="l" defTabSz="914400" rtl="0" eaLnBrk="1" fontAlgn="auto" latinLnBrk="0" hangingPunct="1">
              <a:lnSpc>
                <a:spcPct val="150000"/>
              </a:lnSpc>
              <a:spcBef>
                <a:spcPts val="0"/>
              </a:spcBef>
              <a:spcAft>
                <a:spcPts val="0"/>
              </a:spcAft>
              <a:buClr>
                <a:srgbClr val="727CA3"/>
              </a:buClr>
              <a:buSzTx/>
              <a:buFont typeface="Arial" pitchFamily="34" charset="0"/>
              <a:buChar char="•"/>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Gatunki wysokostopowe (Cr-Ni-Mo) odporne na korozję w większości kwasów, roztworach zasadowych i środowiskach zawierających chlorki</a:t>
            </a:r>
          </a:p>
          <a:p>
            <a:pPr marL="176213" marR="0" lvl="0" indent="-176213" algn="l" defTabSz="914400" rtl="0" eaLnBrk="1" fontAlgn="auto" latinLnBrk="0" hangingPunct="1">
              <a:lnSpc>
                <a:spcPct val="150000"/>
              </a:lnSpc>
              <a:spcBef>
                <a:spcPts val="0"/>
              </a:spcBef>
              <a:spcAft>
                <a:spcPts val="0"/>
              </a:spcAft>
              <a:buClr>
                <a:srgbClr val="727CA3"/>
              </a:buClr>
              <a:buSzTx/>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   Pomimo tego w pewnych warunkach </a:t>
            </a:r>
            <a:b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b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mogą ulegać korozji:</a:t>
            </a:r>
          </a:p>
        </p:txBody>
      </p:sp>
      <p:sp>
        <p:nvSpPr>
          <p:cNvPr id="6" name="Prostokąt 5"/>
          <p:cNvSpPr/>
          <p:nvPr/>
        </p:nvSpPr>
        <p:spPr>
          <a:xfrm>
            <a:off x="428596" y="714356"/>
            <a:ext cx="4714908" cy="400110"/>
          </a:xfrm>
          <a:prstGeom prst="rect">
            <a:avLst/>
          </a:prstGeom>
          <a:solidFill>
            <a:srgbClr val="28B9C8">
              <a:alpha val="26000"/>
            </a:srgbClr>
          </a:solidFill>
          <a:ln>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2000" b="1" i="0" u="none" strike="noStrike" kern="1200" cap="none" spc="0" normalizeH="0" baseline="0" noProof="0" dirty="0">
                <a:ln>
                  <a:noFill/>
                </a:ln>
                <a:solidFill>
                  <a:prstClr val="black"/>
                </a:solidFill>
                <a:effectLst/>
                <a:uLnTx/>
                <a:uFillTx/>
                <a:latin typeface="Trebuchet MS" pitchFamily="34" charset="0"/>
                <a:ea typeface="+mn-ea"/>
                <a:cs typeface="+mn-cs"/>
              </a:rPr>
              <a:t>Problemy korozji stali nierdzewnych </a:t>
            </a:r>
          </a:p>
        </p:txBody>
      </p:sp>
      <p:sp>
        <p:nvSpPr>
          <p:cNvPr id="7" name="Prostokąt 6"/>
          <p:cNvSpPr/>
          <p:nvPr/>
        </p:nvSpPr>
        <p:spPr>
          <a:xfrm>
            <a:off x="714348" y="3929066"/>
            <a:ext cx="4572000" cy="2308324"/>
          </a:xfrm>
          <a:prstGeom prst="rect">
            <a:avLst/>
          </a:prstGeom>
        </p:spPr>
        <p:txBody>
          <a:bodyPr>
            <a:spAutoFit/>
          </a:bodyPr>
          <a:lstStyle/>
          <a:p>
            <a:pPr marL="0" marR="0" lvl="0" indent="-285750" algn="l" defTabSz="914400" rtl="0" eaLnBrk="1" fontAlgn="auto" latinLnBrk="0" hangingPunct="1">
              <a:lnSpc>
                <a:spcPct val="100000"/>
              </a:lnSpc>
              <a:spcBef>
                <a:spcPts val="0"/>
              </a:spcBef>
              <a:spcAft>
                <a:spcPts val="0"/>
              </a:spcAft>
              <a:buClr>
                <a:srgbClr val="464653"/>
              </a:buClr>
              <a:buSzTx/>
              <a:buFont typeface="Arial" pitchFamily="34" charset="0"/>
              <a:buChar char="•"/>
              <a:tabLst/>
              <a:defRPr/>
            </a:pPr>
            <a:r>
              <a:rPr kumimoji="0" lang="pl-PL" sz="2400" b="0" i="0" u="none" strike="noStrike" kern="1200" cap="none" spc="0" normalizeH="0" baseline="0" noProof="0" dirty="0">
                <a:ln>
                  <a:noFill/>
                </a:ln>
                <a:solidFill>
                  <a:srgbClr val="FF0000"/>
                </a:solidFill>
                <a:effectLst/>
                <a:uLnTx/>
                <a:uFillTx/>
                <a:latin typeface="Trebuchet MS"/>
                <a:ea typeface="+mn-ea"/>
                <a:cs typeface="+mn-cs"/>
              </a:rPr>
              <a:t>wżerowej</a:t>
            </a:r>
          </a:p>
          <a:p>
            <a:pPr marL="265113" marR="0" lvl="0" indent="-265113" algn="l" defTabSz="914400" rtl="0" eaLnBrk="1" fontAlgn="auto" latinLnBrk="0" hangingPunct="1">
              <a:lnSpc>
                <a:spcPct val="100000"/>
              </a:lnSpc>
              <a:spcBef>
                <a:spcPts val="0"/>
              </a:spcBef>
              <a:spcAft>
                <a:spcPts val="0"/>
              </a:spcAft>
              <a:buClr>
                <a:srgbClr val="464653"/>
              </a:buClr>
              <a:buSzTx/>
              <a:buFont typeface="Arial" pitchFamily="34" charset="0"/>
              <a:buChar char="•"/>
              <a:tabLst/>
              <a:defRPr/>
            </a:pPr>
            <a:r>
              <a:rPr kumimoji="0" lang="pl-PL" sz="2400" b="0" i="0" u="none" strike="noStrike" kern="1200" cap="none" spc="0" normalizeH="0" baseline="0" noProof="0" dirty="0">
                <a:ln>
                  <a:noFill/>
                </a:ln>
                <a:solidFill>
                  <a:srgbClr val="FF0000"/>
                </a:solidFill>
                <a:effectLst/>
                <a:uLnTx/>
                <a:uFillTx/>
                <a:latin typeface="Trebuchet MS"/>
                <a:ea typeface="+mn-ea"/>
                <a:cs typeface="+mn-cs"/>
              </a:rPr>
              <a:t>szczelinowej</a:t>
            </a:r>
          </a:p>
          <a:p>
            <a:pPr marL="265113" marR="0" lvl="0" indent="-265113" algn="l" defTabSz="914400" rtl="0" eaLnBrk="1" fontAlgn="auto" latinLnBrk="0" hangingPunct="1">
              <a:lnSpc>
                <a:spcPct val="100000"/>
              </a:lnSpc>
              <a:spcBef>
                <a:spcPts val="0"/>
              </a:spcBef>
              <a:spcAft>
                <a:spcPts val="0"/>
              </a:spcAft>
              <a:buClr>
                <a:srgbClr val="464653"/>
              </a:buClr>
              <a:buSzTx/>
              <a:buFont typeface="Arial" pitchFamily="34" charset="0"/>
              <a:buChar char="•"/>
              <a:tabLst/>
              <a:defRPr/>
            </a:pPr>
            <a:r>
              <a:rPr kumimoji="0" lang="pl-PL" sz="2400" b="0" i="0" u="none" strike="noStrike" kern="1200" cap="none" spc="0" normalizeH="0" baseline="0" noProof="0" dirty="0">
                <a:ln>
                  <a:noFill/>
                </a:ln>
                <a:solidFill>
                  <a:srgbClr val="FF0000"/>
                </a:solidFill>
                <a:effectLst/>
                <a:uLnTx/>
                <a:uFillTx/>
                <a:latin typeface="Trebuchet MS"/>
                <a:ea typeface="+mn-ea"/>
                <a:cs typeface="+mn-cs"/>
              </a:rPr>
              <a:t>galwanicznej</a:t>
            </a:r>
          </a:p>
          <a:p>
            <a:pPr marL="265113" marR="0" lvl="0" indent="-265113" algn="l" defTabSz="914400" rtl="0" eaLnBrk="1" fontAlgn="auto" latinLnBrk="0" hangingPunct="1">
              <a:lnSpc>
                <a:spcPct val="100000"/>
              </a:lnSpc>
              <a:spcBef>
                <a:spcPts val="0"/>
              </a:spcBef>
              <a:spcAft>
                <a:spcPts val="0"/>
              </a:spcAft>
              <a:buClr>
                <a:srgbClr val="464653"/>
              </a:buClr>
              <a:buSzTx/>
              <a:buFont typeface="Arial" pitchFamily="34" charset="0"/>
              <a:buChar char="•"/>
              <a:tabLst/>
              <a:defRPr/>
            </a:pPr>
            <a:r>
              <a:rPr kumimoji="0" lang="pl-PL" sz="2400" b="0" i="0" u="none" strike="noStrike" kern="1200" cap="none" spc="0" normalizeH="0" baseline="0" noProof="0" dirty="0">
                <a:ln>
                  <a:noFill/>
                </a:ln>
                <a:solidFill>
                  <a:prstClr val="black"/>
                </a:solidFill>
                <a:effectLst/>
                <a:uLnTx/>
                <a:uFillTx/>
                <a:latin typeface="Trebuchet MS"/>
                <a:ea typeface="+mn-ea"/>
                <a:cs typeface="+mn-cs"/>
              </a:rPr>
              <a:t>międzykrystalicznej</a:t>
            </a:r>
          </a:p>
          <a:p>
            <a:pPr marL="265113" marR="0" lvl="0" indent="-265113" algn="l" defTabSz="914400" rtl="0" eaLnBrk="1" fontAlgn="auto" latinLnBrk="0" hangingPunct="1">
              <a:lnSpc>
                <a:spcPct val="100000"/>
              </a:lnSpc>
              <a:spcBef>
                <a:spcPts val="0"/>
              </a:spcBef>
              <a:spcAft>
                <a:spcPts val="0"/>
              </a:spcAft>
              <a:buClr>
                <a:srgbClr val="464653"/>
              </a:buClr>
              <a:buSzTx/>
              <a:buFont typeface="Arial" pitchFamily="34" charset="0"/>
              <a:buChar char="•"/>
              <a:tabLst/>
              <a:defRPr/>
            </a:pPr>
            <a:r>
              <a:rPr lang="pl-PL" sz="2400" dirty="0">
                <a:solidFill>
                  <a:prstClr val="black"/>
                </a:solidFill>
                <a:latin typeface="Trebuchet MS"/>
              </a:rPr>
              <a:t>n</a:t>
            </a:r>
            <a:r>
              <a:rPr kumimoji="0" lang="pl-PL" sz="2400" b="0" i="0" u="none" strike="noStrike" kern="1200" cap="none" spc="0" normalizeH="0" baseline="0" noProof="0" dirty="0" err="1">
                <a:ln>
                  <a:noFill/>
                </a:ln>
                <a:solidFill>
                  <a:prstClr val="black"/>
                </a:solidFill>
                <a:effectLst/>
                <a:uLnTx/>
                <a:uFillTx/>
                <a:latin typeface="Trebuchet MS"/>
                <a:ea typeface="+mn-ea"/>
                <a:cs typeface="+mn-cs"/>
              </a:rPr>
              <a:t>aprężeniowej</a:t>
            </a:r>
            <a:endParaRPr kumimoji="0" lang="pl-PL" sz="2400" b="0" i="0" u="none" strike="noStrike" kern="1200" cap="none" spc="0" normalizeH="0" baseline="0" noProof="0" dirty="0">
              <a:ln>
                <a:noFill/>
              </a:ln>
              <a:solidFill>
                <a:prstClr val="black"/>
              </a:solidFill>
              <a:effectLst/>
              <a:uLnTx/>
              <a:uFillTx/>
              <a:latin typeface="Trebuchet MS"/>
              <a:ea typeface="+mn-ea"/>
              <a:cs typeface="+mn-cs"/>
            </a:endParaRPr>
          </a:p>
          <a:p>
            <a:pPr marL="265113" marR="0" lvl="0" indent="-265113" algn="l" defTabSz="914400" rtl="0" eaLnBrk="1" fontAlgn="auto" latinLnBrk="0" hangingPunct="1">
              <a:lnSpc>
                <a:spcPct val="100000"/>
              </a:lnSpc>
              <a:spcBef>
                <a:spcPts val="0"/>
              </a:spcBef>
              <a:spcAft>
                <a:spcPts val="0"/>
              </a:spcAft>
              <a:buClr>
                <a:srgbClr val="464653"/>
              </a:buClr>
              <a:buSzTx/>
              <a:buFont typeface="Arial" pitchFamily="34" charset="0"/>
              <a:buChar char="•"/>
              <a:tabLst/>
              <a:defRPr/>
            </a:pPr>
            <a:r>
              <a:rPr lang="pl-PL" sz="2400" b="0" dirty="0">
                <a:latin typeface="Trebuchet MS"/>
              </a:rPr>
              <a:t>mikrobiologicznej</a:t>
            </a:r>
            <a:endParaRPr kumimoji="0" lang="pl-PL" sz="2400" b="0" i="0" u="none" strike="noStrike" kern="1200" cap="none" spc="0" normalizeH="0" baseline="0" noProof="0" dirty="0">
              <a:ln>
                <a:noFill/>
              </a:ln>
              <a:effectLst/>
              <a:uLnTx/>
              <a:uFillTx/>
              <a:latin typeface="Trebuchet MS"/>
            </a:endParaRPr>
          </a:p>
        </p:txBody>
      </p:sp>
      <p:pic>
        <p:nvPicPr>
          <p:cNvPr id="9"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5143504" y="3000372"/>
            <a:ext cx="3321488" cy="3516870"/>
          </a:xfrm>
          <a:prstGeom prst="rect">
            <a:avLst/>
          </a:prstGeom>
          <a:noFill/>
          <a:ln w="9525">
            <a:noFill/>
            <a:miter lim="800000"/>
            <a:headEnd/>
            <a:tailEnd/>
          </a:ln>
        </p:spPr>
      </p:pic>
    </p:spTree>
  </p:cSld>
  <p:clrMapOvr>
    <a:masterClrMapping/>
  </p:clrMapOvr>
  <p:transition>
    <p:cover dir="l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6" name="Rectangle 24"/>
          <p:cNvSpPr>
            <a:spLocks noChangeArrowheads="1"/>
          </p:cNvSpPr>
          <p:nvPr/>
        </p:nvSpPr>
        <p:spPr bwMode="auto">
          <a:xfrm>
            <a:off x="3456309" y="2680268"/>
            <a:ext cx="1916743" cy="292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pl-PL" sz="1900" b="1" i="0" u="none" strike="noStrike" kern="1200" cap="none" spc="0" normalizeH="0" baseline="0" noProof="0" dirty="0">
                <a:ln>
                  <a:noFill/>
                </a:ln>
                <a:solidFill>
                  <a:srgbClr val="000000"/>
                </a:solidFill>
                <a:effectLst/>
                <a:uLnTx/>
                <a:uFillTx/>
                <a:latin typeface="Calibri"/>
                <a:ea typeface="+mn-ea"/>
                <a:cs typeface="+mn-cs"/>
              </a:rPr>
              <a:t>STAL NIERDZEWNA</a:t>
            </a:r>
            <a:endParaRPr kumimoji="0" lang="en-GB" sz="1800" b="1" i="0" u="none" strike="noStrike" kern="1200" cap="none" spc="0" normalizeH="0" baseline="0" noProof="0" dirty="0">
              <a:ln>
                <a:noFill/>
              </a:ln>
              <a:solidFill>
                <a:srgbClr val="464653"/>
              </a:solidFill>
              <a:effectLst/>
              <a:uLnTx/>
              <a:uFillTx/>
              <a:latin typeface="Calibri"/>
              <a:ea typeface="+mn-ea"/>
              <a:cs typeface="+mn-cs"/>
            </a:endParaRPr>
          </a:p>
        </p:txBody>
      </p:sp>
      <p:sp>
        <p:nvSpPr>
          <p:cNvPr id="7" name="Rectangle 25"/>
          <p:cNvSpPr>
            <a:spLocks noChangeArrowheads="1"/>
          </p:cNvSpPr>
          <p:nvPr/>
        </p:nvSpPr>
        <p:spPr bwMode="auto">
          <a:xfrm>
            <a:off x="2581911" y="1365818"/>
            <a:ext cx="2232342" cy="292388"/>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pl-PL" sz="1900" b="1" i="0" u="none" strike="noStrike" kern="1200" cap="none" spc="0" normalizeH="0" baseline="0" noProof="0" dirty="0">
                <a:ln>
                  <a:noFill/>
                </a:ln>
                <a:solidFill>
                  <a:prstClr val="black"/>
                </a:solidFill>
                <a:effectLst/>
                <a:uLnTx/>
                <a:uFillTx/>
                <a:latin typeface="Calibri"/>
                <a:ea typeface="+mn-ea"/>
                <a:cs typeface="+mn-cs"/>
              </a:rPr>
              <a:t>WARSTWA PASYWNA</a:t>
            </a:r>
            <a:r>
              <a:rPr kumimoji="0" lang="en-GB" sz="1900" b="1" i="0" u="none" strike="noStrike" kern="1200" cap="none" spc="0" normalizeH="0" baseline="0" noProof="0" dirty="0">
                <a:ln>
                  <a:noFill/>
                </a:ln>
                <a:solidFill>
                  <a:prstClr val="black"/>
                </a:solidFill>
                <a:effectLst/>
                <a:uLnTx/>
                <a:uFillTx/>
                <a:latin typeface="Calibri"/>
                <a:ea typeface="+mn-ea"/>
                <a:cs typeface="+mn-cs"/>
              </a:rPr>
              <a:t>:</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26"/>
          <p:cNvSpPr>
            <a:spLocks noChangeArrowheads="1"/>
          </p:cNvSpPr>
          <p:nvPr/>
        </p:nvSpPr>
        <p:spPr bwMode="auto">
          <a:xfrm>
            <a:off x="2561273" y="1646805"/>
            <a:ext cx="2120773" cy="292388"/>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pl-PL" sz="1900" b="1" i="0" u="none" strike="noStrike" kern="1200" cap="none" spc="0" normalizeH="0" baseline="0" noProof="0" dirty="0">
                <a:ln>
                  <a:noFill/>
                </a:ln>
                <a:solidFill>
                  <a:prstClr val="black"/>
                </a:solidFill>
                <a:effectLst/>
                <a:uLnTx/>
                <a:uFillTx/>
                <a:latin typeface="Calibri"/>
                <a:ea typeface="+mn-ea"/>
                <a:cs typeface="+mn-cs"/>
              </a:rPr>
              <a:t>Wodorotlenki </a:t>
            </a:r>
            <a:r>
              <a:rPr kumimoji="0" lang="en-GB" sz="1900" b="1" i="0" u="none" strike="noStrike" kern="1200" cap="none" spc="0" normalizeH="0" baseline="0" noProof="0" dirty="0">
                <a:ln>
                  <a:noFill/>
                </a:ln>
                <a:solidFill>
                  <a:prstClr val="black"/>
                </a:solidFill>
                <a:effectLst/>
                <a:uLnTx/>
                <a:uFillTx/>
                <a:latin typeface="Calibri"/>
                <a:ea typeface="+mn-ea"/>
                <a:cs typeface="+mn-cs"/>
              </a:rPr>
              <a:t>Fe </a:t>
            </a:r>
            <a:r>
              <a:rPr kumimoji="0" lang="pl-PL" sz="1900" b="1" i="0" u="none" strike="noStrike" kern="1200" cap="none" spc="0" normalizeH="0" baseline="0" noProof="0" dirty="0">
                <a:ln>
                  <a:noFill/>
                </a:ln>
                <a:solidFill>
                  <a:prstClr val="black"/>
                </a:solidFill>
                <a:effectLst/>
                <a:uLnTx/>
                <a:uFillTx/>
                <a:latin typeface="Calibri"/>
                <a:ea typeface="+mn-ea"/>
                <a:cs typeface="+mn-cs"/>
              </a:rPr>
              <a:t>i </a:t>
            </a:r>
            <a:r>
              <a:rPr kumimoji="0" lang="en-GB" sz="1900" b="1" i="0" u="none" strike="noStrike" kern="1200" cap="none" spc="0" normalizeH="0" baseline="0" noProof="0" dirty="0">
                <a:ln>
                  <a:noFill/>
                </a:ln>
                <a:solidFill>
                  <a:prstClr val="black"/>
                </a:solidFill>
                <a:effectLst/>
                <a:uLnTx/>
                <a:uFillTx/>
                <a:latin typeface="Calibri"/>
                <a:ea typeface="+mn-ea"/>
                <a:cs typeface="+mn-cs"/>
              </a:rPr>
              <a:t>Cr</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Line 27"/>
          <p:cNvSpPr>
            <a:spLocks noChangeShapeType="1"/>
          </p:cNvSpPr>
          <p:nvPr/>
        </p:nvSpPr>
        <p:spPr bwMode="auto">
          <a:xfrm>
            <a:off x="6541136" y="1792203"/>
            <a:ext cx="1587" cy="414338"/>
          </a:xfrm>
          <a:prstGeom prst="line">
            <a:avLst/>
          </a:prstGeom>
          <a:noFill/>
          <a:ln w="20638">
            <a:solidFill>
              <a:srgbClr val="000000"/>
            </a:solidFill>
            <a:round/>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Freeform 28"/>
          <p:cNvSpPr>
            <a:spLocks/>
          </p:cNvSpPr>
          <p:nvPr/>
        </p:nvSpPr>
        <p:spPr bwMode="auto">
          <a:xfrm>
            <a:off x="6480811" y="1983092"/>
            <a:ext cx="122237" cy="244475"/>
          </a:xfrm>
          <a:custGeom>
            <a:avLst/>
            <a:gdLst>
              <a:gd name="T0" fmla="*/ 2147483647 w 154"/>
              <a:gd name="T1" fmla="*/ 0 h 307"/>
              <a:gd name="T2" fmla="*/ 2147483647 w 154"/>
              <a:gd name="T3" fmla="*/ 2147483647 h 307"/>
              <a:gd name="T4" fmla="*/ 0 w 154"/>
              <a:gd name="T5" fmla="*/ 0 h 307"/>
              <a:gd name="T6" fmla="*/ 2147483647 w 154"/>
              <a:gd name="T7" fmla="*/ 0 h 307"/>
              <a:gd name="T8" fmla="*/ 0 60000 65536"/>
              <a:gd name="T9" fmla="*/ 0 60000 65536"/>
              <a:gd name="T10" fmla="*/ 0 60000 65536"/>
              <a:gd name="T11" fmla="*/ 0 60000 65536"/>
              <a:gd name="T12" fmla="*/ 0 w 154"/>
              <a:gd name="T13" fmla="*/ 0 h 307"/>
              <a:gd name="T14" fmla="*/ 154 w 154"/>
              <a:gd name="T15" fmla="*/ 307 h 307"/>
            </a:gdLst>
            <a:ahLst/>
            <a:cxnLst>
              <a:cxn ang="T8">
                <a:pos x="T0" y="T1"/>
              </a:cxn>
              <a:cxn ang="T9">
                <a:pos x="T2" y="T3"/>
              </a:cxn>
              <a:cxn ang="T10">
                <a:pos x="T4" y="T5"/>
              </a:cxn>
              <a:cxn ang="T11">
                <a:pos x="T6" y="T7"/>
              </a:cxn>
            </a:cxnLst>
            <a:rect l="T12" t="T13" r="T14" b="T15"/>
            <a:pathLst>
              <a:path w="154" h="307">
                <a:moveTo>
                  <a:pt x="154" y="0"/>
                </a:moveTo>
                <a:lnTo>
                  <a:pt x="77" y="307"/>
                </a:lnTo>
                <a:lnTo>
                  <a:pt x="0" y="0"/>
                </a:lnTo>
                <a:lnTo>
                  <a:pt x="154" y="0"/>
                </a:lnTo>
                <a:close/>
              </a:path>
            </a:pathLst>
          </a:custGeom>
          <a:solidFill>
            <a:srgbClr val="FFFFFF"/>
          </a:solidFill>
          <a:ln w="20638">
            <a:solidFill>
              <a:srgbClr val="000000"/>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Line 29"/>
          <p:cNvSpPr>
            <a:spLocks noChangeShapeType="1"/>
          </p:cNvSpPr>
          <p:nvPr/>
        </p:nvSpPr>
        <p:spPr bwMode="auto">
          <a:xfrm flipV="1">
            <a:off x="6541136" y="2548242"/>
            <a:ext cx="1587" cy="414338"/>
          </a:xfrm>
          <a:prstGeom prst="line">
            <a:avLst/>
          </a:prstGeom>
          <a:noFill/>
          <a:ln w="20638">
            <a:solidFill>
              <a:srgbClr val="000000"/>
            </a:solidFill>
            <a:round/>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Freeform 30"/>
          <p:cNvSpPr>
            <a:spLocks/>
          </p:cNvSpPr>
          <p:nvPr/>
        </p:nvSpPr>
        <p:spPr bwMode="auto">
          <a:xfrm>
            <a:off x="6480811" y="2539916"/>
            <a:ext cx="122237" cy="242887"/>
          </a:xfrm>
          <a:custGeom>
            <a:avLst/>
            <a:gdLst>
              <a:gd name="T0" fmla="*/ 0 w 154"/>
              <a:gd name="T1" fmla="*/ 2147483647 h 308"/>
              <a:gd name="T2" fmla="*/ 2147483647 w 154"/>
              <a:gd name="T3" fmla="*/ 0 h 308"/>
              <a:gd name="T4" fmla="*/ 2147483647 w 154"/>
              <a:gd name="T5" fmla="*/ 2147483647 h 308"/>
              <a:gd name="T6" fmla="*/ 0 w 154"/>
              <a:gd name="T7" fmla="*/ 2147483647 h 308"/>
              <a:gd name="T8" fmla="*/ 0 60000 65536"/>
              <a:gd name="T9" fmla="*/ 0 60000 65536"/>
              <a:gd name="T10" fmla="*/ 0 60000 65536"/>
              <a:gd name="T11" fmla="*/ 0 60000 65536"/>
              <a:gd name="T12" fmla="*/ 0 w 154"/>
              <a:gd name="T13" fmla="*/ 0 h 308"/>
              <a:gd name="T14" fmla="*/ 154 w 154"/>
              <a:gd name="T15" fmla="*/ 308 h 308"/>
            </a:gdLst>
            <a:ahLst/>
            <a:cxnLst>
              <a:cxn ang="T8">
                <a:pos x="T0" y="T1"/>
              </a:cxn>
              <a:cxn ang="T9">
                <a:pos x="T2" y="T3"/>
              </a:cxn>
              <a:cxn ang="T10">
                <a:pos x="T4" y="T5"/>
              </a:cxn>
              <a:cxn ang="T11">
                <a:pos x="T6" y="T7"/>
              </a:cxn>
            </a:cxnLst>
            <a:rect l="T12" t="T13" r="T14" b="T15"/>
            <a:pathLst>
              <a:path w="154" h="308">
                <a:moveTo>
                  <a:pt x="0" y="308"/>
                </a:moveTo>
                <a:lnTo>
                  <a:pt x="77" y="0"/>
                </a:lnTo>
                <a:lnTo>
                  <a:pt x="154" y="308"/>
                </a:lnTo>
                <a:lnTo>
                  <a:pt x="0" y="308"/>
                </a:lnTo>
                <a:close/>
              </a:path>
            </a:pathLst>
          </a:custGeom>
          <a:solidFill>
            <a:srgbClr val="FFFFFF"/>
          </a:solidFill>
          <a:ln w="20638">
            <a:solidFill>
              <a:srgbClr val="000000"/>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 name="Rectangle 31"/>
          <p:cNvSpPr>
            <a:spLocks noChangeArrowheads="1"/>
          </p:cNvSpPr>
          <p:nvPr/>
        </p:nvSpPr>
        <p:spPr bwMode="auto">
          <a:xfrm>
            <a:off x="6731504" y="2245030"/>
            <a:ext cx="2232984" cy="26161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fr-BE" sz="1800" b="1" i="0" u="none" strike="noStrike" kern="1200" cap="none" spc="0" normalizeH="0" baseline="0" noProof="0" dirty="0">
                <a:ln>
                  <a:noFill/>
                </a:ln>
                <a:solidFill>
                  <a:prstClr val="black"/>
                </a:solidFill>
                <a:effectLst/>
                <a:uLnTx/>
                <a:uFillTx/>
                <a:latin typeface="Calibri"/>
                <a:ea typeface="+mn-ea"/>
                <a:cs typeface="+mn-cs"/>
              </a:rPr>
              <a:t>2-3 nm (0,002-0,003 µm)</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grpSp>
        <p:nvGrpSpPr>
          <p:cNvPr id="17" name="Group 16"/>
          <p:cNvGrpSpPr/>
          <p:nvPr/>
        </p:nvGrpSpPr>
        <p:grpSpPr>
          <a:xfrm>
            <a:off x="542919" y="3637880"/>
            <a:ext cx="7337584" cy="2311400"/>
            <a:chOff x="921303" y="3733800"/>
            <a:chExt cx="7337584" cy="2311400"/>
          </a:xfrm>
        </p:grpSpPr>
        <p:sp>
          <p:nvSpPr>
            <p:cNvPr id="18" name="Rectangle 3"/>
            <p:cNvSpPr>
              <a:spLocks noChangeArrowheads="1"/>
            </p:cNvSpPr>
            <p:nvPr/>
          </p:nvSpPr>
          <p:spPr bwMode="auto">
            <a:xfrm>
              <a:off x="2987675" y="4603750"/>
              <a:ext cx="3811588" cy="1441450"/>
            </a:xfrm>
            <a:prstGeom prst="rect">
              <a:avLst/>
            </a:prstGeom>
            <a:solidFill>
              <a:schemeClr val="folHlink"/>
            </a:solidFill>
            <a:ln w="9525">
              <a:solidFill>
                <a:srgbClr val="C0C0C0"/>
              </a:solidFill>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Rectangle 4"/>
            <p:cNvSpPr>
              <a:spLocks noChangeArrowheads="1"/>
            </p:cNvSpPr>
            <p:nvPr/>
          </p:nvSpPr>
          <p:spPr bwMode="auto">
            <a:xfrm>
              <a:off x="2987675" y="4598988"/>
              <a:ext cx="3811588" cy="220662"/>
            </a:xfrm>
            <a:prstGeom prst="rect">
              <a:avLst/>
            </a:prstGeom>
            <a:solidFill>
              <a:srgbClr val="FFFF00"/>
            </a:solidFill>
            <a:ln w="9525">
              <a:solidFill>
                <a:srgbClr val="FFFF00"/>
              </a:solidFill>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Rectangle 5"/>
            <p:cNvSpPr>
              <a:spLocks noChangeArrowheads="1"/>
            </p:cNvSpPr>
            <p:nvPr/>
          </p:nvSpPr>
          <p:spPr bwMode="auto">
            <a:xfrm>
              <a:off x="2987675" y="4397375"/>
              <a:ext cx="3811588" cy="220663"/>
            </a:xfrm>
            <a:prstGeom prst="rect">
              <a:avLst/>
            </a:prstGeom>
            <a:solidFill>
              <a:srgbClr val="FF0000"/>
            </a:solidFill>
            <a:ln w="9525">
              <a:solidFill>
                <a:srgbClr val="FF0000"/>
              </a:solidFill>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1" name="Rectangle 6"/>
            <p:cNvSpPr>
              <a:spLocks noChangeArrowheads="1"/>
            </p:cNvSpPr>
            <p:nvPr/>
          </p:nvSpPr>
          <p:spPr bwMode="auto">
            <a:xfrm>
              <a:off x="2987675" y="4195763"/>
              <a:ext cx="3811588" cy="220662"/>
            </a:xfrm>
            <a:prstGeom prst="rect">
              <a:avLst/>
            </a:prstGeom>
            <a:solidFill>
              <a:srgbClr val="00EFEF"/>
            </a:solidFill>
            <a:ln w="9525">
              <a:solidFill>
                <a:srgbClr val="00EFEF"/>
              </a:solidFill>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2" name="Rectangle 7"/>
            <p:cNvSpPr>
              <a:spLocks noChangeArrowheads="1"/>
            </p:cNvSpPr>
            <p:nvPr/>
          </p:nvSpPr>
          <p:spPr bwMode="auto">
            <a:xfrm>
              <a:off x="4142760" y="5334000"/>
              <a:ext cx="1355371" cy="292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pl-PL" sz="1900" b="1" i="0" u="none" strike="noStrike" kern="1200" cap="none" spc="0" normalizeH="0" baseline="0" noProof="0" dirty="0">
                  <a:ln>
                    <a:noFill/>
                  </a:ln>
                  <a:solidFill>
                    <a:srgbClr val="000000"/>
                  </a:solidFill>
                  <a:effectLst/>
                  <a:uLnTx/>
                  <a:uFillTx/>
                  <a:latin typeface="Calibri"/>
                  <a:ea typeface="+mn-ea"/>
                  <a:cs typeface="+mn-cs"/>
                </a:rPr>
                <a:t>STAL CZARNA</a:t>
              </a:r>
              <a:endParaRPr kumimoji="0" lang="en-GB" sz="1800" b="1" i="0" u="none" strike="noStrike" kern="1200" cap="none" spc="0" normalizeH="0" baseline="0" noProof="0" dirty="0">
                <a:ln>
                  <a:noFill/>
                </a:ln>
                <a:solidFill>
                  <a:srgbClr val="464653"/>
                </a:solidFill>
                <a:effectLst/>
                <a:uLnTx/>
                <a:uFillTx/>
                <a:latin typeface="Calibri"/>
                <a:ea typeface="+mn-ea"/>
                <a:cs typeface="+mn-cs"/>
              </a:endParaRPr>
            </a:p>
          </p:txBody>
        </p:sp>
        <p:sp>
          <p:nvSpPr>
            <p:cNvPr id="23" name="Rectangle 8"/>
            <p:cNvSpPr>
              <a:spLocks noChangeArrowheads="1"/>
            </p:cNvSpPr>
            <p:nvPr/>
          </p:nvSpPr>
          <p:spPr bwMode="auto">
            <a:xfrm>
              <a:off x="1006156" y="4416425"/>
              <a:ext cx="775341" cy="276999"/>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pl-PL" sz="1800" b="1" i="0" u="none" strike="noStrike" kern="1200" cap="none" spc="0" normalizeH="0" baseline="0" noProof="0" dirty="0">
                  <a:ln>
                    <a:noFill/>
                  </a:ln>
                  <a:solidFill>
                    <a:prstClr val="black"/>
                  </a:solidFill>
                  <a:effectLst/>
                  <a:uLnTx/>
                  <a:uFillTx/>
                  <a:latin typeface="Calibri"/>
                  <a:ea typeface="+mn-ea"/>
                  <a:cs typeface="+mn-cs"/>
                </a:rPr>
                <a:t>Podkład</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Rectangle 9"/>
            <p:cNvSpPr>
              <a:spLocks noChangeArrowheads="1"/>
            </p:cNvSpPr>
            <p:nvPr/>
          </p:nvSpPr>
          <p:spPr bwMode="auto">
            <a:xfrm>
              <a:off x="921303" y="3786564"/>
              <a:ext cx="1100622" cy="553998"/>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pl-PL" sz="1800" b="1" i="0" u="none" strike="noStrike" kern="1200" cap="none" spc="0" normalizeH="0" baseline="0" noProof="0" dirty="0">
                  <a:ln>
                    <a:noFill/>
                  </a:ln>
                  <a:solidFill>
                    <a:prstClr val="black"/>
                  </a:solidFill>
                  <a:effectLst/>
                  <a:uLnTx/>
                  <a:uFillTx/>
                  <a:latin typeface="Calibri"/>
                  <a:ea typeface="+mn-ea"/>
                  <a:cs typeface="+mn-cs"/>
                </a:rPr>
                <a:t>Warstwa</a:t>
              </a:r>
              <a:br>
                <a:rPr kumimoji="0" lang="pl-PL" sz="1800" b="1" i="0" u="none" strike="noStrike" kern="1200" cap="none" spc="0" normalizeH="0" baseline="0" noProof="0" dirty="0">
                  <a:ln>
                    <a:noFill/>
                  </a:ln>
                  <a:solidFill>
                    <a:prstClr val="black"/>
                  </a:solidFill>
                  <a:effectLst/>
                  <a:uLnTx/>
                  <a:uFillTx/>
                  <a:latin typeface="Calibri"/>
                  <a:ea typeface="+mn-ea"/>
                  <a:cs typeface="+mn-cs"/>
                </a:rPr>
              </a:br>
              <a:r>
                <a:rPr kumimoji="0" lang="pl-PL" sz="1800" b="1" i="0" u="none" strike="noStrike" kern="1200" cap="none" spc="0" normalizeH="0" baseline="0" noProof="0" dirty="0">
                  <a:ln>
                    <a:noFill/>
                  </a:ln>
                  <a:solidFill>
                    <a:prstClr val="black"/>
                  </a:solidFill>
                  <a:effectLst/>
                  <a:uLnTx/>
                  <a:uFillTx/>
                  <a:latin typeface="Calibri"/>
                  <a:ea typeface="+mn-ea"/>
                  <a:cs typeface="+mn-cs"/>
                </a:rPr>
                <a:t>zewnętrzna</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Rectangle 10"/>
            <p:cNvSpPr>
              <a:spLocks noChangeArrowheads="1"/>
            </p:cNvSpPr>
            <p:nvPr/>
          </p:nvSpPr>
          <p:spPr bwMode="auto">
            <a:xfrm>
              <a:off x="925910" y="4845050"/>
              <a:ext cx="1693797" cy="1107996"/>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defTabSz="914400" rtl="0" eaLnBrk="0" fontAlgn="auto" latinLnBrk="0" hangingPunct="0">
                <a:lnSpc>
                  <a:spcPct val="100000"/>
                </a:lnSpc>
                <a:spcBef>
                  <a:spcPts val="0"/>
                </a:spcBef>
                <a:spcAft>
                  <a:spcPts val="0"/>
                </a:spcAft>
                <a:buClrTx/>
                <a:buSzTx/>
                <a:buFontTx/>
                <a:buNone/>
                <a:tabLst/>
                <a:defRPr/>
              </a:pPr>
              <a:r>
                <a:rPr kumimoji="0" lang="pl-PL" sz="1800" b="1" i="0" u="none" strike="noStrike" kern="1200" cap="none" spc="0" normalizeH="0" baseline="0" noProof="0" dirty="0">
                  <a:ln>
                    <a:noFill/>
                  </a:ln>
                  <a:solidFill>
                    <a:prstClr val="black"/>
                  </a:solidFill>
                  <a:effectLst/>
                  <a:uLnTx/>
                  <a:uFillTx/>
                  <a:latin typeface="Calibri"/>
                  <a:ea typeface="+mn-ea"/>
                  <a:cs typeface="+mn-cs"/>
                </a:rPr>
                <a:t>Obróbka wstępna</a:t>
              </a:r>
              <a:br>
                <a:rPr kumimoji="0" lang="pl-PL" sz="1800" b="1" i="0" u="none" strike="noStrike" kern="1200" cap="none" spc="0" normalizeH="0" baseline="0" noProof="0" dirty="0">
                  <a:ln>
                    <a:noFill/>
                  </a:ln>
                  <a:solidFill>
                    <a:prstClr val="black"/>
                  </a:solidFill>
                  <a:effectLst/>
                  <a:uLnTx/>
                  <a:uFillTx/>
                  <a:latin typeface="Calibri"/>
                  <a:ea typeface="+mn-ea"/>
                  <a:cs typeface="+mn-cs"/>
                </a:rPr>
              </a:br>
              <a:r>
                <a:rPr kumimoji="0" lang="pl-PL" sz="1800" b="1" i="0" u="none" strike="noStrike" kern="1200" cap="none" spc="0" normalizeH="0" baseline="0" noProof="0" dirty="0">
                  <a:ln>
                    <a:noFill/>
                  </a:ln>
                  <a:solidFill>
                    <a:prstClr val="black"/>
                  </a:solidFill>
                  <a:effectLst/>
                  <a:uLnTx/>
                  <a:uFillTx/>
                  <a:latin typeface="Calibri"/>
                  <a:ea typeface="+mn-ea"/>
                  <a:cs typeface="+mn-cs"/>
                </a:rPr>
                <a:t>(warstwa </a:t>
              </a:r>
              <a:br>
                <a:rPr kumimoji="0" lang="pl-PL" sz="1800" b="1" i="0" u="none" strike="noStrike" kern="1200" cap="none" spc="0" normalizeH="0" baseline="0" noProof="0" dirty="0">
                  <a:ln>
                    <a:noFill/>
                  </a:ln>
                  <a:solidFill>
                    <a:prstClr val="black"/>
                  </a:solidFill>
                  <a:effectLst/>
                  <a:uLnTx/>
                  <a:uFillTx/>
                  <a:latin typeface="Calibri"/>
                  <a:ea typeface="+mn-ea"/>
                  <a:cs typeface="+mn-cs"/>
                </a:rPr>
              </a:br>
              <a:r>
                <a:rPr kumimoji="0" lang="pl-PL" sz="1800" b="1" i="0" u="none" strike="noStrike" kern="1200" cap="none" spc="0" normalizeH="0" baseline="0" noProof="0" dirty="0">
                  <a:ln>
                    <a:noFill/>
                  </a:ln>
                  <a:solidFill>
                    <a:prstClr val="black"/>
                  </a:solidFill>
                  <a:effectLst/>
                  <a:uLnTx/>
                  <a:uFillTx/>
                  <a:latin typeface="Calibri"/>
                  <a:ea typeface="+mn-ea"/>
                  <a:cs typeface="+mn-cs"/>
                </a:rPr>
                <a:t>przygotowawcza, </a:t>
              </a:r>
            </a:p>
            <a:p>
              <a:pPr marL="0" marR="0" lvl="0" indent="0" defTabSz="914400" rtl="0" eaLnBrk="0" fontAlgn="auto" latinLnBrk="0" hangingPunct="0">
                <a:lnSpc>
                  <a:spcPct val="100000"/>
                </a:lnSpc>
                <a:spcBef>
                  <a:spcPts val="0"/>
                </a:spcBef>
                <a:spcAft>
                  <a:spcPts val="0"/>
                </a:spcAft>
                <a:buClrTx/>
                <a:buSzTx/>
                <a:buFontTx/>
                <a:buNone/>
                <a:tabLst/>
                <a:defRPr/>
              </a:pPr>
              <a:r>
                <a:rPr kumimoji="0" lang="pl-PL" sz="1800" b="1" i="0" u="none" strike="noStrike" kern="1200" cap="none" spc="0" normalizeH="0" baseline="0" noProof="0" dirty="0">
                  <a:ln>
                    <a:noFill/>
                  </a:ln>
                  <a:solidFill>
                    <a:prstClr val="black"/>
                  </a:solidFill>
                  <a:effectLst/>
                  <a:uLnTx/>
                  <a:uFillTx/>
                  <a:latin typeface="Calibri"/>
                  <a:ea typeface="+mn-ea"/>
                  <a:cs typeface="+mn-cs"/>
                </a:rPr>
                <a:t>podkładowa)</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6" name="Line 11"/>
            <p:cNvSpPr>
              <a:spLocks noChangeShapeType="1"/>
            </p:cNvSpPr>
            <p:nvPr/>
          </p:nvSpPr>
          <p:spPr bwMode="auto">
            <a:xfrm>
              <a:off x="2014538" y="4111625"/>
              <a:ext cx="901700" cy="180975"/>
            </a:xfrm>
            <a:prstGeom prst="line">
              <a:avLst/>
            </a:prstGeom>
            <a:noFill/>
            <a:ln w="30163">
              <a:solidFill>
                <a:srgbClr val="000000"/>
              </a:solidFill>
              <a:round/>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7" name="Line 12"/>
            <p:cNvSpPr>
              <a:spLocks noChangeShapeType="1"/>
            </p:cNvSpPr>
            <p:nvPr/>
          </p:nvSpPr>
          <p:spPr bwMode="auto">
            <a:xfrm>
              <a:off x="1906588" y="4551363"/>
              <a:ext cx="1004887" cy="1587"/>
            </a:xfrm>
            <a:prstGeom prst="line">
              <a:avLst/>
            </a:prstGeom>
            <a:noFill/>
            <a:ln w="30163">
              <a:solidFill>
                <a:srgbClr val="000000"/>
              </a:solidFill>
              <a:round/>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8" name="Line 13"/>
            <p:cNvSpPr>
              <a:spLocks noChangeShapeType="1"/>
            </p:cNvSpPr>
            <p:nvPr/>
          </p:nvSpPr>
          <p:spPr bwMode="auto">
            <a:xfrm flipV="1">
              <a:off x="2598738" y="4738688"/>
              <a:ext cx="336550" cy="179387"/>
            </a:xfrm>
            <a:prstGeom prst="line">
              <a:avLst/>
            </a:prstGeom>
            <a:noFill/>
            <a:ln w="30163">
              <a:solidFill>
                <a:srgbClr val="000000"/>
              </a:solidFill>
              <a:round/>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9" name="Rectangle 14"/>
            <p:cNvSpPr>
              <a:spLocks noChangeArrowheads="1"/>
            </p:cNvSpPr>
            <p:nvPr/>
          </p:nvSpPr>
          <p:spPr bwMode="auto">
            <a:xfrm>
              <a:off x="2470693" y="3836988"/>
              <a:ext cx="4445576" cy="292388"/>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pl-PL" sz="1900" b="1" i="0" u="none" strike="noStrike" kern="1200" cap="none" spc="0" normalizeH="0" baseline="0" noProof="0" dirty="0">
                  <a:ln>
                    <a:noFill/>
                  </a:ln>
                  <a:solidFill>
                    <a:prstClr val="black"/>
                  </a:solidFill>
                  <a:effectLst/>
                  <a:uLnTx/>
                  <a:uFillTx/>
                  <a:latin typeface="Calibri"/>
                  <a:ea typeface="+mn-ea"/>
                  <a:cs typeface="+mn-cs"/>
                </a:rPr>
                <a:t>WIELOWARSTWOWA POWŁOKA MALARSKA</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0" name="Rectangle 16"/>
            <p:cNvSpPr>
              <a:spLocks noChangeArrowheads="1"/>
            </p:cNvSpPr>
            <p:nvPr/>
          </p:nvSpPr>
          <p:spPr bwMode="auto">
            <a:xfrm>
              <a:off x="7207910" y="4271963"/>
              <a:ext cx="800989" cy="292388"/>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pl-PL" sz="1900" b="1" i="0" u="none" strike="noStrike" kern="1200" cap="none" spc="0" normalizeH="0" baseline="0" noProof="0" dirty="0">
                  <a:ln>
                    <a:noFill/>
                  </a:ln>
                  <a:solidFill>
                    <a:prstClr val="black"/>
                  </a:solidFill>
                  <a:effectLst/>
                  <a:uLnTx/>
                  <a:uFillTx/>
                  <a:latin typeface="Calibri"/>
                  <a:ea typeface="+mn-ea"/>
                  <a:cs typeface="+mn-cs"/>
                </a:rPr>
                <a:t>Typowo</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1" name="Rectangle 17"/>
            <p:cNvSpPr>
              <a:spLocks noChangeArrowheads="1"/>
            </p:cNvSpPr>
            <p:nvPr/>
          </p:nvSpPr>
          <p:spPr bwMode="auto">
            <a:xfrm>
              <a:off x="7175257" y="4592638"/>
              <a:ext cx="1083630" cy="292388"/>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1900" b="1" i="0" u="none" strike="noStrike" kern="1200" cap="none" spc="0" normalizeH="0" baseline="0" noProof="0" dirty="0">
                  <a:ln>
                    <a:noFill/>
                  </a:ln>
                  <a:solidFill>
                    <a:prstClr val="black"/>
                  </a:solidFill>
                  <a:effectLst/>
                  <a:uLnTx/>
                  <a:uFillTx/>
                  <a:latin typeface="Calibri"/>
                  <a:ea typeface="+mn-ea"/>
                  <a:cs typeface="+mn-cs"/>
                </a:rPr>
                <a:t>20-200 µm</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Line 18"/>
            <p:cNvSpPr>
              <a:spLocks noChangeShapeType="1"/>
            </p:cNvSpPr>
            <p:nvPr/>
          </p:nvSpPr>
          <p:spPr bwMode="auto">
            <a:xfrm flipV="1">
              <a:off x="7115564" y="4911725"/>
              <a:ext cx="1587" cy="414338"/>
            </a:xfrm>
            <a:prstGeom prst="line">
              <a:avLst/>
            </a:prstGeom>
            <a:noFill/>
            <a:ln w="20638">
              <a:solidFill>
                <a:srgbClr val="000000"/>
              </a:solidFill>
              <a:round/>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3" name="Freeform 19"/>
            <p:cNvSpPr>
              <a:spLocks/>
            </p:cNvSpPr>
            <p:nvPr/>
          </p:nvSpPr>
          <p:spPr bwMode="auto">
            <a:xfrm>
              <a:off x="7039473" y="4870450"/>
              <a:ext cx="122237" cy="244475"/>
            </a:xfrm>
            <a:custGeom>
              <a:avLst/>
              <a:gdLst>
                <a:gd name="T0" fmla="*/ 0 w 154"/>
                <a:gd name="T1" fmla="*/ 2147483647 h 308"/>
                <a:gd name="T2" fmla="*/ 2147483647 w 154"/>
                <a:gd name="T3" fmla="*/ 0 h 308"/>
                <a:gd name="T4" fmla="*/ 2147483647 w 154"/>
                <a:gd name="T5" fmla="*/ 2147483647 h 308"/>
                <a:gd name="T6" fmla="*/ 0 w 154"/>
                <a:gd name="T7" fmla="*/ 2147483647 h 308"/>
                <a:gd name="T8" fmla="*/ 0 60000 65536"/>
                <a:gd name="T9" fmla="*/ 0 60000 65536"/>
                <a:gd name="T10" fmla="*/ 0 60000 65536"/>
                <a:gd name="T11" fmla="*/ 0 60000 65536"/>
                <a:gd name="T12" fmla="*/ 0 w 154"/>
                <a:gd name="T13" fmla="*/ 0 h 308"/>
                <a:gd name="T14" fmla="*/ 154 w 154"/>
                <a:gd name="T15" fmla="*/ 308 h 308"/>
              </a:gdLst>
              <a:ahLst/>
              <a:cxnLst>
                <a:cxn ang="T8">
                  <a:pos x="T0" y="T1"/>
                </a:cxn>
                <a:cxn ang="T9">
                  <a:pos x="T2" y="T3"/>
                </a:cxn>
                <a:cxn ang="T10">
                  <a:pos x="T4" y="T5"/>
                </a:cxn>
                <a:cxn ang="T11">
                  <a:pos x="T6" y="T7"/>
                </a:cxn>
              </a:cxnLst>
              <a:rect l="T12" t="T13" r="T14" b="T15"/>
              <a:pathLst>
                <a:path w="154" h="308">
                  <a:moveTo>
                    <a:pt x="0" y="308"/>
                  </a:moveTo>
                  <a:lnTo>
                    <a:pt x="77" y="0"/>
                  </a:lnTo>
                  <a:lnTo>
                    <a:pt x="154" y="308"/>
                  </a:lnTo>
                  <a:lnTo>
                    <a:pt x="0" y="308"/>
                  </a:lnTo>
                  <a:close/>
                </a:path>
              </a:pathLst>
            </a:custGeom>
            <a:solidFill>
              <a:srgbClr val="FFFFFF"/>
            </a:solidFill>
            <a:ln w="20638">
              <a:solidFill>
                <a:srgbClr val="000000"/>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4" name="Line 20"/>
            <p:cNvSpPr>
              <a:spLocks noChangeShapeType="1"/>
            </p:cNvSpPr>
            <p:nvPr/>
          </p:nvSpPr>
          <p:spPr bwMode="auto">
            <a:xfrm>
              <a:off x="7115564" y="3733800"/>
              <a:ext cx="1587" cy="414338"/>
            </a:xfrm>
            <a:prstGeom prst="line">
              <a:avLst/>
            </a:prstGeom>
            <a:noFill/>
            <a:ln w="20638">
              <a:solidFill>
                <a:srgbClr val="000000"/>
              </a:solidFill>
              <a:round/>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5" name="Freeform 21"/>
            <p:cNvSpPr>
              <a:spLocks/>
            </p:cNvSpPr>
            <p:nvPr/>
          </p:nvSpPr>
          <p:spPr bwMode="auto">
            <a:xfrm>
              <a:off x="7039473" y="3943350"/>
              <a:ext cx="122237" cy="244475"/>
            </a:xfrm>
            <a:custGeom>
              <a:avLst/>
              <a:gdLst>
                <a:gd name="T0" fmla="*/ 2147483647 w 154"/>
                <a:gd name="T1" fmla="*/ 0 h 308"/>
                <a:gd name="T2" fmla="*/ 2147483647 w 154"/>
                <a:gd name="T3" fmla="*/ 2147483647 h 308"/>
                <a:gd name="T4" fmla="*/ 0 w 154"/>
                <a:gd name="T5" fmla="*/ 0 h 308"/>
                <a:gd name="T6" fmla="*/ 2147483647 w 154"/>
                <a:gd name="T7" fmla="*/ 0 h 308"/>
                <a:gd name="T8" fmla="*/ 0 60000 65536"/>
                <a:gd name="T9" fmla="*/ 0 60000 65536"/>
                <a:gd name="T10" fmla="*/ 0 60000 65536"/>
                <a:gd name="T11" fmla="*/ 0 60000 65536"/>
                <a:gd name="T12" fmla="*/ 0 w 154"/>
                <a:gd name="T13" fmla="*/ 0 h 308"/>
                <a:gd name="T14" fmla="*/ 154 w 154"/>
                <a:gd name="T15" fmla="*/ 308 h 308"/>
              </a:gdLst>
              <a:ahLst/>
              <a:cxnLst>
                <a:cxn ang="T8">
                  <a:pos x="T0" y="T1"/>
                </a:cxn>
                <a:cxn ang="T9">
                  <a:pos x="T2" y="T3"/>
                </a:cxn>
                <a:cxn ang="T10">
                  <a:pos x="T4" y="T5"/>
                </a:cxn>
                <a:cxn ang="T11">
                  <a:pos x="T6" y="T7"/>
                </a:cxn>
              </a:cxnLst>
              <a:rect l="T12" t="T13" r="T14" b="T15"/>
              <a:pathLst>
                <a:path w="154" h="308">
                  <a:moveTo>
                    <a:pt x="154" y="0"/>
                  </a:moveTo>
                  <a:lnTo>
                    <a:pt x="77" y="308"/>
                  </a:lnTo>
                  <a:lnTo>
                    <a:pt x="0" y="0"/>
                  </a:lnTo>
                  <a:lnTo>
                    <a:pt x="154" y="0"/>
                  </a:lnTo>
                  <a:close/>
                </a:path>
              </a:pathLst>
            </a:custGeom>
            <a:solidFill>
              <a:srgbClr val="FFFFFF"/>
            </a:solidFill>
            <a:ln w="20638">
              <a:solidFill>
                <a:srgbClr val="000000"/>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grpSp>
      <p:pic>
        <p:nvPicPr>
          <p:cNvPr id="36" name="Picture 2"/>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2609292" y="2009556"/>
            <a:ext cx="3811588" cy="152361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cxnSp>
        <p:nvCxnSpPr>
          <p:cNvPr id="37" name="Straight Arrow Connector 4"/>
          <p:cNvCxnSpPr/>
          <p:nvPr/>
        </p:nvCxnSpPr>
        <p:spPr>
          <a:xfrm>
            <a:off x="1892300" y="2118922"/>
            <a:ext cx="965200" cy="2539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8" name="Rectangle 9"/>
          <p:cNvSpPr>
            <a:spLocks noChangeArrowheads="1"/>
          </p:cNvSpPr>
          <p:nvPr/>
        </p:nvSpPr>
        <p:spPr bwMode="auto">
          <a:xfrm>
            <a:off x="1414573" y="1998255"/>
            <a:ext cx="402354" cy="276999"/>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pl-PL" sz="1800" b="0" i="0" u="none" strike="noStrike" kern="1200" cap="none" spc="0" normalizeH="0" baseline="0" noProof="0" dirty="0">
                <a:ln>
                  <a:noFill/>
                </a:ln>
                <a:solidFill>
                  <a:prstClr val="black"/>
                </a:solidFill>
                <a:effectLst/>
                <a:uLnTx/>
                <a:uFillTx/>
                <a:latin typeface="Calibri"/>
                <a:ea typeface="+mn-ea"/>
                <a:cs typeface="+mn-cs"/>
              </a:rPr>
              <a:t>Tlen</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9" name="Rectangle 17"/>
          <p:cNvSpPr>
            <a:spLocks noChangeArrowheads="1"/>
          </p:cNvSpPr>
          <p:nvPr/>
        </p:nvSpPr>
        <p:spPr bwMode="auto">
          <a:xfrm>
            <a:off x="6843601" y="4915818"/>
            <a:ext cx="2174692" cy="877163"/>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pl-PL" sz="1900" b="1" i="0" u="none" strike="noStrike" kern="1200" cap="none" spc="0" normalizeH="0" baseline="0" noProof="0" dirty="0">
                <a:ln>
                  <a:noFill/>
                </a:ln>
                <a:solidFill>
                  <a:prstClr val="black"/>
                </a:solidFill>
                <a:effectLst/>
                <a:uLnTx/>
                <a:uFillTx/>
                <a:latin typeface="Calibri"/>
                <a:ea typeface="+mn-ea"/>
                <a:cs typeface="+mn-cs"/>
              </a:rPr>
              <a:t>Może się zdzierać</a:t>
            </a:r>
            <a:endParaRPr kumimoji="0" lang="en-GB" sz="19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pl-PL" sz="1900" b="1" i="0" u="none" strike="noStrike" kern="1200" cap="none" spc="0" normalizeH="0" baseline="0" noProof="0" dirty="0">
                <a:ln>
                  <a:noFill/>
                </a:ln>
                <a:solidFill>
                  <a:prstClr val="black"/>
                </a:solidFill>
                <a:effectLst/>
                <a:uLnTx/>
                <a:uFillTx/>
                <a:latin typeface="Calibri"/>
                <a:ea typeface="+mn-ea"/>
                <a:cs typeface="+mn-cs"/>
              </a:rPr>
              <a:t>Brak mechanizmu samo naprawy</a:t>
            </a:r>
            <a:endParaRPr kumimoji="0" lang="en-GB"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0" name="Prostokąt 39">
            <a:extLst>
              <a:ext uri="{FF2B5EF4-FFF2-40B4-BE49-F238E27FC236}">
                <a16:creationId xmlns:a16="http://schemas.microsoft.com/office/drawing/2014/main" xmlns="" id="{5843E480-6D4D-458E-88ED-3C0F1CDD35C4}"/>
              </a:ext>
            </a:extLst>
          </p:cNvPr>
          <p:cNvSpPr/>
          <p:nvPr/>
        </p:nvSpPr>
        <p:spPr>
          <a:xfrm>
            <a:off x="357158" y="714356"/>
            <a:ext cx="4643470" cy="400110"/>
          </a:xfrm>
          <a:prstGeom prst="rect">
            <a:avLst/>
          </a:prstGeom>
          <a:solidFill>
            <a:srgbClr val="CCECFF"/>
          </a:solidFill>
          <a:ln>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2000" b="1" i="0" u="none" strike="noStrike" kern="1200" cap="none" spc="0" normalizeH="0" baseline="0" noProof="0" dirty="0">
                <a:ln>
                  <a:noFill/>
                </a:ln>
                <a:solidFill>
                  <a:prstClr val="black"/>
                </a:solidFill>
                <a:effectLst/>
                <a:uLnTx/>
                <a:uFillTx/>
                <a:latin typeface="Trebuchet MS" pitchFamily="34" charset="0"/>
                <a:ea typeface="+mn-ea"/>
                <a:cs typeface="+mn-cs"/>
              </a:rPr>
              <a:t>Problemy korozji stali nierdzewnych </a:t>
            </a:r>
          </a:p>
        </p:txBody>
      </p:sp>
    </p:spTree>
  </p:cSld>
  <p:clrMapOvr>
    <a:masterClrMapping/>
  </p:clrMapOvr>
  <p:transition>
    <p:cover dir="l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6" name="Prostokąt 5"/>
          <p:cNvSpPr/>
          <p:nvPr/>
        </p:nvSpPr>
        <p:spPr>
          <a:xfrm>
            <a:off x="395536" y="785794"/>
            <a:ext cx="5033720" cy="396000"/>
          </a:xfrm>
          <a:prstGeom prst="rect">
            <a:avLst/>
          </a:prstGeom>
          <a:solidFill>
            <a:srgbClr val="CCEC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l-PL" sz="2400" dirty="0">
                <a:solidFill>
                  <a:schemeClr val="tx1"/>
                </a:solidFill>
                <a:latin typeface="Trebuchet MS" pitchFamily="34" charset="0"/>
              </a:rPr>
              <a:t>Formy korozji – korozja wżerowa</a:t>
            </a:r>
          </a:p>
        </p:txBody>
      </p:sp>
      <p:sp>
        <p:nvSpPr>
          <p:cNvPr id="7" name="Prostokąt zaokrąglony 6"/>
          <p:cNvSpPr/>
          <p:nvPr/>
        </p:nvSpPr>
        <p:spPr>
          <a:xfrm>
            <a:off x="323528" y="1428736"/>
            <a:ext cx="8532885" cy="1741646"/>
          </a:xfrm>
          <a:prstGeom prst="roundRect">
            <a:avLst>
              <a:gd name="adj" fmla="val 11855"/>
            </a:avLst>
          </a:prstGeom>
          <a:solidFill>
            <a:srgbClr val="CCECFF"/>
          </a:solidFill>
        </p:spPr>
        <p:style>
          <a:lnRef idx="1">
            <a:schemeClr val="accent5"/>
          </a:lnRef>
          <a:fillRef idx="2">
            <a:schemeClr val="accent5"/>
          </a:fillRef>
          <a:effectRef idx="1">
            <a:schemeClr val="accent5"/>
          </a:effectRef>
          <a:fontRef idx="minor">
            <a:schemeClr val="dk1"/>
          </a:fontRef>
        </p:style>
        <p:txBody>
          <a:bodyPr wrap="square">
            <a:spAutoFit/>
          </a:bodyPr>
          <a:lstStyle/>
          <a:p>
            <a:pPr marL="354013" indent="-354013">
              <a:buFont typeface="Wingdings" pitchFamily="2" charset="2"/>
              <a:buChar char="v"/>
            </a:pPr>
            <a:r>
              <a:rPr lang="pl-PL" sz="2000" dirty="0">
                <a:solidFill>
                  <a:prstClr val="black"/>
                </a:solidFill>
                <a:latin typeface="Trebuchet MS"/>
              </a:rPr>
              <a:t>Najczęstszą przyczyną korozji wżerowej są jony </a:t>
            </a:r>
            <a:r>
              <a:rPr lang="pl-PL" sz="2000" b="1" dirty="0">
                <a:solidFill>
                  <a:prstClr val="black"/>
                </a:solidFill>
                <a:latin typeface="Trebuchet MS"/>
              </a:rPr>
              <a:t>chlorków</a:t>
            </a:r>
            <a:r>
              <a:rPr lang="pl-PL" sz="2000" dirty="0">
                <a:solidFill>
                  <a:prstClr val="black"/>
                </a:solidFill>
                <a:latin typeface="Trebuchet MS"/>
              </a:rPr>
              <a:t> (Cl</a:t>
            </a:r>
            <a:r>
              <a:rPr lang="pl-PL" sz="2000" baseline="30000" dirty="0">
                <a:solidFill>
                  <a:prstClr val="black"/>
                </a:solidFill>
                <a:latin typeface="Trebuchet MS"/>
              </a:rPr>
              <a:t>-</a:t>
            </a:r>
            <a:r>
              <a:rPr lang="pl-PL" sz="2000" dirty="0">
                <a:solidFill>
                  <a:prstClr val="black"/>
                </a:solidFill>
                <a:latin typeface="Trebuchet MS"/>
              </a:rPr>
              <a:t>), </a:t>
            </a:r>
            <a:br>
              <a:rPr lang="pl-PL" sz="2000" dirty="0">
                <a:solidFill>
                  <a:prstClr val="black"/>
                </a:solidFill>
                <a:latin typeface="Trebuchet MS"/>
              </a:rPr>
            </a:br>
            <a:r>
              <a:rPr lang="pl-PL" sz="2000" dirty="0">
                <a:solidFill>
                  <a:prstClr val="black"/>
                </a:solidFill>
                <a:latin typeface="Trebuchet MS"/>
              </a:rPr>
              <a:t>a także bromki - Br, fluorki – F, jodki - I</a:t>
            </a:r>
          </a:p>
          <a:p>
            <a:pPr marL="354013" indent="-354013">
              <a:buFont typeface="Wingdings" pitchFamily="2" charset="2"/>
              <a:buChar char="v"/>
            </a:pPr>
            <a:r>
              <a:rPr lang="pl-PL" sz="2000" dirty="0">
                <a:solidFill>
                  <a:prstClr val="black"/>
                </a:solidFill>
                <a:latin typeface="Trebuchet MS"/>
              </a:rPr>
              <a:t>Źródło jonów (Cl</a:t>
            </a:r>
            <a:r>
              <a:rPr lang="pl-PL" sz="2000" baseline="30000" dirty="0">
                <a:solidFill>
                  <a:prstClr val="black"/>
                </a:solidFill>
                <a:latin typeface="Trebuchet MS"/>
              </a:rPr>
              <a:t>-</a:t>
            </a:r>
            <a:r>
              <a:rPr lang="pl-PL" sz="2000" dirty="0">
                <a:solidFill>
                  <a:prstClr val="black"/>
                </a:solidFill>
                <a:latin typeface="Trebuchet MS"/>
              </a:rPr>
              <a:t>): </a:t>
            </a:r>
          </a:p>
          <a:p>
            <a:pPr marL="1096963" lvl="1" indent="-354013">
              <a:buFont typeface="Wingdings" panose="05000000000000000000" pitchFamily="2" charset="2"/>
              <a:buChar char="Ø"/>
            </a:pPr>
            <a:r>
              <a:rPr lang="pl-PL" sz="2000" dirty="0">
                <a:solidFill>
                  <a:prstClr val="black"/>
                </a:solidFill>
                <a:latin typeface="Trebuchet MS"/>
              </a:rPr>
              <a:t>woda morska (obszary przybrzeżne), </a:t>
            </a:r>
          </a:p>
          <a:p>
            <a:pPr marL="1096963" lvl="1" indent="-354013">
              <a:buFont typeface="Wingdings" panose="05000000000000000000" pitchFamily="2" charset="2"/>
              <a:buChar char="Ø"/>
            </a:pPr>
            <a:r>
              <a:rPr lang="pl-PL" sz="2000" dirty="0">
                <a:solidFill>
                  <a:prstClr val="black"/>
                </a:solidFill>
                <a:latin typeface="Trebuchet MS"/>
              </a:rPr>
              <a:t>sól drogowa (autostrady, chodniki,..)</a:t>
            </a:r>
          </a:p>
        </p:txBody>
      </p:sp>
      <p:sp>
        <p:nvSpPr>
          <p:cNvPr id="9" name="Prostokąt 8"/>
          <p:cNvSpPr/>
          <p:nvPr/>
        </p:nvSpPr>
        <p:spPr>
          <a:xfrm>
            <a:off x="0" y="3143248"/>
            <a:ext cx="8820472" cy="497508"/>
          </a:xfrm>
          <a:prstGeom prst="rect">
            <a:avLst/>
          </a:prstGeom>
        </p:spPr>
        <p:txBody>
          <a:bodyPr wrap="square">
            <a:spAutoFit/>
          </a:bodyPr>
          <a:lstStyle/>
          <a:p>
            <a:pPr marL="176213" indent="-176213">
              <a:lnSpc>
                <a:spcPct val="150000"/>
              </a:lnSpc>
              <a:buClr>
                <a:schemeClr val="accent1"/>
              </a:buClr>
              <a:buFont typeface="Arial" pitchFamily="34" charset="0"/>
              <a:buChar char="•"/>
            </a:pPr>
            <a:r>
              <a:rPr lang="pl-PL" sz="2000" dirty="0">
                <a:latin typeface="Trebuchet MS" pitchFamily="34" charset="0"/>
              </a:rPr>
              <a:t>Zapobieganie korozji wżerowej </a:t>
            </a:r>
            <a:endParaRPr lang="pl-PL" sz="2000" baseline="30000" dirty="0">
              <a:solidFill>
                <a:prstClr val="black"/>
              </a:solidFill>
              <a:latin typeface="Trebuchet MS"/>
            </a:endParaRPr>
          </a:p>
        </p:txBody>
      </p:sp>
      <p:sp>
        <p:nvSpPr>
          <p:cNvPr id="11" name="Prostokąt 10"/>
          <p:cNvSpPr/>
          <p:nvPr/>
        </p:nvSpPr>
        <p:spPr>
          <a:xfrm>
            <a:off x="467544" y="3663022"/>
            <a:ext cx="8424936" cy="2976199"/>
          </a:xfrm>
          <a:prstGeom prst="rect">
            <a:avLst/>
          </a:prstGeom>
          <a:solidFill>
            <a:schemeClr val="bg1"/>
          </a:solidFill>
        </p:spPr>
        <p:txBody>
          <a:bodyPr wrap="square">
            <a:spAutoFit/>
          </a:bodyPr>
          <a:lstStyle/>
          <a:p>
            <a:pPr marL="266700" lvl="0" indent="-266700">
              <a:lnSpc>
                <a:spcPct val="114000"/>
              </a:lnSpc>
              <a:buClr>
                <a:schemeClr val="tx2"/>
              </a:buClr>
              <a:buFont typeface="Arial" pitchFamily="34" charset="0"/>
              <a:buChar char="•"/>
            </a:pPr>
            <a:r>
              <a:rPr lang="pl-PL" sz="2000" dirty="0">
                <a:latin typeface="Trebuchet MS" pitchFamily="34" charset="0"/>
              </a:rPr>
              <a:t>prawidłowy dobór gatunku stali</a:t>
            </a:r>
          </a:p>
          <a:p>
            <a:pPr marL="266700" indent="-266700">
              <a:lnSpc>
                <a:spcPct val="114000"/>
              </a:lnSpc>
              <a:buClr>
                <a:schemeClr val="tx2"/>
              </a:buClr>
              <a:buFont typeface="Arial" pitchFamily="34" charset="0"/>
              <a:buChar char="•"/>
            </a:pPr>
            <a:r>
              <a:rPr lang="pl-PL" sz="2000" dirty="0">
                <a:latin typeface="Trebuchet MS" pitchFamily="34" charset="0"/>
              </a:rPr>
              <a:t>dla zastosowań konstrukcyjnych i architektonicznych klasyfikacja środowisk korozyjnych CRF i gatunków CRC,</a:t>
            </a:r>
          </a:p>
          <a:p>
            <a:pPr marL="266700" indent="-266700">
              <a:lnSpc>
                <a:spcPct val="114000"/>
              </a:lnSpc>
              <a:buClr>
                <a:schemeClr val="tx2"/>
              </a:buClr>
              <a:buFont typeface="Arial" pitchFamily="34" charset="0"/>
              <a:buChar char="•"/>
            </a:pPr>
            <a:r>
              <a:rPr lang="pl-PL" sz="2000" i="1" dirty="0">
                <a:latin typeface="Trebuchet MS" pitchFamily="34" charset="0"/>
              </a:rPr>
              <a:t>współczynnik PREN = %Cr+3,3%Mo+16%N – nie zapewnia pełnej informacji o odporności korozyjnej stali,</a:t>
            </a:r>
          </a:p>
          <a:p>
            <a:pPr marL="266700" indent="-266700">
              <a:lnSpc>
                <a:spcPct val="114000"/>
              </a:lnSpc>
              <a:buClr>
                <a:schemeClr val="tx2"/>
              </a:buClr>
              <a:buFont typeface="Arial" pitchFamily="34" charset="0"/>
              <a:buChar char="•"/>
            </a:pPr>
            <a:r>
              <a:rPr lang="pl-PL" sz="2000" dirty="0">
                <a:latin typeface="Trebuchet MS" pitchFamily="34" charset="0"/>
              </a:rPr>
              <a:t>cykliczna inspekcja i konserwacja powierzchni.</a:t>
            </a:r>
          </a:p>
          <a:p>
            <a:pPr>
              <a:lnSpc>
                <a:spcPct val="114000"/>
              </a:lnSpc>
              <a:spcBef>
                <a:spcPts val="600"/>
              </a:spcBef>
              <a:buClr>
                <a:schemeClr val="tx2"/>
              </a:buClr>
            </a:pPr>
            <a:r>
              <a:rPr lang="pl-PL" sz="2000" i="1" dirty="0">
                <a:solidFill>
                  <a:srgbClr val="800000"/>
                </a:solidFill>
                <a:effectLst>
                  <a:outerShdw blurRad="38100" dist="38100" dir="2700000" algn="tl">
                    <a:srgbClr val="000000">
                      <a:alpha val="43137"/>
                    </a:srgbClr>
                  </a:outerShdw>
                </a:effectLst>
                <a:latin typeface="Trebuchet MS" pitchFamily="34" charset="0"/>
              </a:rPr>
              <a:t>O intensywności przebiegu korozji decyduje: temperatura, stężenie chlorków, skład chemiczny stali</a:t>
            </a:r>
            <a:endParaRPr lang="pl-PL" sz="2000" dirty="0">
              <a:latin typeface="Trebuchet MS" pitchFamily="34" charset="0"/>
            </a:endParaRPr>
          </a:p>
        </p:txBody>
      </p:sp>
    </p:spTree>
  </p:cSld>
  <p:clrMapOvr>
    <a:masterClrMapping/>
  </p:clrMapOvr>
  <p:transition>
    <p:cover dir="l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grpSp>
        <p:nvGrpSpPr>
          <p:cNvPr id="5" name="Group 17"/>
          <p:cNvGrpSpPr/>
          <p:nvPr/>
        </p:nvGrpSpPr>
        <p:grpSpPr>
          <a:xfrm>
            <a:off x="428596" y="2071678"/>
            <a:ext cx="8072494" cy="4261253"/>
            <a:chOff x="475457" y="1213462"/>
            <a:chExt cx="8072494" cy="5049837"/>
          </a:xfrm>
        </p:grpSpPr>
        <p:pic>
          <p:nvPicPr>
            <p:cNvPr id="6" name="Picture 12" descr="Pitting1r2mod"/>
            <p:cNvPicPr>
              <a:picLocks noChangeAspect="1" noChangeArrowheads="1"/>
            </p:cNvPicPr>
            <p:nvPr/>
          </p:nvPicPr>
          <p:blipFill>
            <a:blip r:embed="rId3" cstate="screen">
              <a:lum contrast="6000"/>
              <a:extLst>
                <a:ext uri="{28A0092B-C50C-407E-A947-70E740481C1C}">
                  <a14:useLocalDpi xmlns:a14="http://schemas.microsoft.com/office/drawing/2010/main" xmlns=""/>
                </a:ext>
              </a:extLst>
            </a:blip>
            <a:srcRect/>
            <a:stretch>
              <a:fillRect/>
            </a:stretch>
          </p:blipFill>
          <p:spPr bwMode="auto">
            <a:xfrm>
              <a:off x="475457" y="3885224"/>
              <a:ext cx="3798887" cy="2378075"/>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pic>
          <p:nvPicPr>
            <p:cNvPr id="7" name="Picture 2"/>
            <p:cNvPicPr>
              <a:picLocks noChangeAspect="1" noChangeArrowheads="1"/>
            </p:cNvPicPr>
            <p:nvPr/>
          </p:nvPicPr>
          <p:blipFill>
            <a:blip r:embed="rId4" cstate="screen">
              <a:extLst>
                <a:ext uri="{28A0092B-C50C-407E-A947-70E740481C1C}">
                  <a14:useLocalDpi xmlns:a14="http://schemas.microsoft.com/office/drawing/2010/main" xmlns=""/>
                </a:ext>
              </a:extLst>
            </a:blip>
            <a:srcRect l="9195" r="1687"/>
            <a:stretch>
              <a:fillRect/>
            </a:stretch>
          </p:blipFill>
          <p:spPr bwMode="auto">
            <a:xfrm>
              <a:off x="5047489" y="1213462"/>
              <a:ext cx="3500462" cy="2567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auto">
            <a:xfrm>
              <a:off x="4822826" y="3963012"/>
              <a:ext cx="3458536" cy="2300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cxnSp>
          <p:nvCxnSpPr>
            <p:cNvPr id="11" name="Straight Arrow Connector 15"/>
            <p:cNvCxnSpPr/>
            <p:nvPr/>
          </p:nvCxnSpPr>
          <p:spPr>
            <a:xfrm flipH="1">
              <a:off x="4343400" y="5074261"/>
              <a:ext cx="763798"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3" name="Straight Arrow Connector 16"/>
            <p:cNvCxnSpPr/>
            <p:nvPr/>
          </p:nvCxnSpPr>
          <p:spPr>
            <a:xfrm>
              <a:off x="6650248" y="3543300"/>
              <a:ext cx="0" cy="8382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sp>
        <p:nvSpPr>
          <p:cNvPr id="14" name="Content Placeholder 7"/>
          <p:cNvSpPr txBox="1">
            <a:spLocks/>
          </p:cNvSpPr>
          <p:nvPr/>
        </p:nvSpPr>
        <p:spPr bwMode="auto">
          <a:xfrm>
            <a:off x="0" y="1628800"/>
            <a:ext cx="4649788"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p>
            <a:pPr marL="457200" marR="0" lvl="0" indent="-457200" algn="just" defTabSz="914400" rtl="0" eaLnBrk="0" fontAlgn="base" latinLnBrk="0" hangingPunct="0">
              <a:lnSpc>
                <a:spcPct val="100000"/>
              </a:lnSpc>
              <a:spcBef>
                <a:spcPct val="20000"/>
              </a:spcBef>
              <a:spcAft>
                <a:spcPct val="0"/>
              </a:spcAft>
              <a:buClrTx/>
              <a:buSzTx/>
              <a:buFont typeface="+mj-lt"/>
              <a:buAutoNum type="arabicPeriod"/>
              <a:tabLst/>
              <a:defRPr/>
            </a:pPr>
            <a:r>
              <a:rPr kumimoji="0" lang="pl-PL" sz="19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Zapoczątkowanie procesu korozji następuje w bardzo małych </a:t>
            </a:r>
            <a:r>
              <a:rPr kumimoji="0" lang="pl-PL" sz="1900" b="0" i="0" u="none" strike="noStrike" kern="0" cap="none" spc="0" normalizeH="0" baseline="0" noProof="0" dirty="0" err="1">
                <a:ln>
                  <a:noFill/>
                </a:ln>
                <a:solidFill>
                  <a:schemeClr val="tx1"/>
                </a:solidFill>
                <a:effectLst/>
                <a:uLnTx/>
                <a:uFillTx/>
                <a:latin typeface="Trebuchet MS" panose="020B0603020202020204" pitchFamily="34" charset="0"/>
                <a:ea typeface="+mn-ea"/>
                <a:cs typeface="+mn-cs"/>
              </a:rPr>
              <a:t>nieregularnościach</a:t>
            </a:r>
            <a:r>
              <a:rPr kumimoji="0" lang="pl-PL" sz="19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 powierzchni lub w obszarze wtrąceń niemetalicznych</a:t>
            </a:r>
            <a:endParaRPr kumimoji="0" lang="fr-BE" sz="19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endParaRPr>
          </a:p>
          <a:p>
            <a:pPr marL="457200" marR="0" lvl="0" indent="-457200" algn="just" defTabSz="914400" rtl="0" eaLnBrk="0" fontAlgn="base" latinLnBrk="0" hangingPunct="0">
              <a:lnSpc>
                <a:spcPct val="100000"/>
              </a:lnSpc>
              <a:spcBef>
                <a:spcPct val="20000"/>
              </a:spcBef>
              <a:spcAft>
                <a:spcPct val="0"/>
              </a:spcAft>
              <a:buClrTx/>
              <a:buSzTx/>
              <a:buFont typeface="+mj-lt"/>
              <a:buAutoNum type="arabicPeriod"/>
              <a:tabLst/>
              <a:defRPr/>
            </a:pPr>
            <a:r>
              <a:rPr kumimoji="0" lang="pl-PL" sz="19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Rozprzestrzenianie się korozji następuje w wyniku reakcji elektrochemicznych wewnątrz wżerów, gdzie nie dochodzi do </a:t>
            </a:r>
            <a:r>
              <a:rPr kumimoji="0" lang="pl-PL" sz="1900" b="0" i="0" u="none" strike="noStrike" kern="0" cap="none" spc="0" normalizeH="0" baseline="0" noProof="0" dirty="0" err="1">
                <a:ln>
                  <a:noFill/>
                </a:ln>
                <a:solidFill>
                  <a:schemeClr val="tx1"/>
                </a:solidFill>
                <a:effectLst/>
                <a:uLnTx/>
                <a:uFillTx/>
                <a:latin typeface="Trebuchet MS" panose="020B0603020202020204" pitchFamily="34" charset="0"/>
                <a:ea typeface="+mn-ea"/>
                <a:cs typeface="+mn-cs"/>
              </a:rPr>
              <a:t>repasywacji</a:t>
            </a:r>
            <a:r>
              <a:rPr kumimoji="0" lang="pl-PL" sz="19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 stali</a:t>
            </a:r>
            <a:endParaRPr kumimoji="0" lang="en-GB" sz="19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endParaRPr>
          </a:p>
        </p:txBody>
      </p:sp>
      <p:sp>
        <p:nvSpPr>
          <p:cNvPr id="15" name="Prostokąt 14"/>
          <p:cNvSpPr/>
          <p:nvPr/>
        </p:nvSpPr>
        <p:spPr>
          <a:xfrm>
            <a:off x="357158" y="1142984"/>
            <a:ext cx="8786842"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2000" i="0" u="none" strike="noStrike" kern="1200" cap="none" spc="0" normalizeH="0" baseline="0" noProof="0" dirty="0">
                <a:ln>
                  <a:noFill/>
                </a:ln>
                <a:solidFill>
                  <a:prstClr val="black"/>
                </a:solidFill>
                <a:effectLst/>
                <a:uLnTx/>
                <a:uFillTx/>
                <a:latin typeface="Trebuchet MS" pitchFamily="34" charset="0"/>
                <a:ea typeface="+mn-ea"/>
                <a:cs typeface="+mn-cs"/>
              </a:rPr>
              <a:t>Korozja wżerowa (pitting)</a:t>
            </a:r>
          </a:p>
        </p:txBody>
      </p:sp>
      <p:pic>
        <p:nvPicPr>
          <p:cNvPr id="16" name="Content Placeholder 20"/>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rot="16200000">
            <a:off x="5845227" y="12633"/>
            <a:ext cx="1725256" cy="3414454"/>
          </a:xfrm>
          <a:prstGeom prst="rect">
            <a:avLst/>
          </a:prstGeom>
          <a:ln>
            <a:solidFill>
              <a:schemeClr val="tx1"/>
            </a:solidFill>
          </a:ln>
        </p:spPr>
      </p:pic>
      <p:sp>
        <p:nvSpPr>
          <p:cNvPr id="17" name="Prostokąt 16"/>
          <p:cNvSpPr/>
          <p:nvPr/>
        </p:nvSpPr>
        <p:spPr>
          <a:xfrm>
            <a:off x="7452321" y="4438272"/>
            <a:ext cx="1728638" cy="1815882"/>
          </a:xfrm>
          <a:prstGeom prst="rect">
            <a:avLst/>
          </a:prstGeom>
        </p:spPr>
        <p:txBody>
          <a:bodyPr wrap="square">
            <a:spAutoFit/>
          </a:bodyPr>
          <a:lstStyle/>
          <a:p>
            <a:pPr marL="265113" marR="0" lvl="0" indent="-265113" algn="l" defTabSz="914400" rtl="0" eaLnBrk="1" fontAlgn="auto" latinLnBrk="0" hangingPunct="1">
              <a:lnSpc>
                <a:spcPct val="100000"/>
              </a:lnSpc>
              <a:spcBef>
                <a:spcPts val="0"/>
              </a:spcBef>
              <a:spcAft>
                <a:spcPts val="0"/>
              </a:spcAft>
              <a:buClrTx/>
              <a:buSzTx/>
              <a:buFontTx/>
              <a:buNone/>
              <a:tabLst/>
              <a:defRPr/>
            </a:pPr>
            <a:r>
              <a:rPr kumimoji="0" lang="pl-PL" sz="1600" b="0" i="0" u="none" strike="noStrike" kern="1200" cap="none" spc="0" normalizeH="0" baseline="0" noProof="0" dirty="0">
                <a:ln>
                  <a:noFill/>
                </a:ln>
                <a:solidFill>
                  <a:prstClr val="black"/>
                </a:solidFill>
                <a:effectLst/>
                <a:uLnTx/>
                <a:uFillTx/>
                <a:latin typeface="Trebuchet MS"/>
                <a:ea typeface="+mn-ea"/>
                <a:cs typeface="+mn-cs"/>
              </a:rPr>
              <a:t>Katoda  </a:t>
            </a:r>
          </a:p>
          <a:p>
            <a:pPr marL="265113" marR="0" lvl="0" indent="-265113" algn="l" defTabSz="914400" rtl="0" eaLnBrk="1" fontAlgn="auto" latinLnBrk="0" hangingPunct="1">
              <a:lnSpc>
                <a:spcPct val="100000"/>
              </a:lnSpc>
              <a:spcBef>
                <a:spcPts val="0"/>
              </a:spcBef>
              <a:spcAft>
                <a:spcPts val="0"/>
              </a:spcAft>
              <a:buClrTx/>
              <a:buSzTx/>
              <a:buFontTx/>
              <a:buNone/>
              <a:tabLst/>
              <a:defRPr/>
            </a:pPr>
            <a:endParaRPr kumimoji="0" lang="pl-PL" sz="1600" b="0" i="0" u="none" strike="noStrike" kern="1200" cap="none" spc="0" normalizeH="0" baseline="0" noProof="0" dirty="0">
              <a:ln>
                <a:noFill/>
              </a:ln>
              <a:solidFill>
                <a:prstClr val="black"/>
              </a:solidFill>
              <a:effectLst/>
              <a:uLnTx/>
              <a:uFillTx/>
              <a:latin typeface="Trebuchet MS"/>
              <a:ea typeface="+mn-ea"/>
              <a:cs typeface="+mn-cs"/>
            </a:endParaRPr>
          </a:p>
          <a:p>
            <a:pPr marL="265113" marR="0" lvl="0" indent="-265113" algn="l" defTabSz="914400" rtl="0" eaLnBrk="1" fontAlgn="auto" latinLnBrk="0" hangingPunct="1">
              <a:lnSpc>
                <a:spcPct val="100000"/>
              </a:lnSpc>
              <a:spcBef>
                <a:spcPts val="0"/>
              </a:spcBef>
              <a:spcAft>
                <a:spcPts val="0"/>
              </a:spcAft>
              <a:buClrTx/>
              <a:buSzTx/>
              <a:buFontTx/>
              <a:buNone/>
              <a:tabLst/>
              <a:defRPr/>
            </a:pPr>
            <a:endParaRPr kumimoji="0" lang="pl-PL" sz="1600" b="0" i="0" u="none" strike="noStrike" kern="1200" cap="none" spc="0" normalizeH="0" baseline="0" noProof="0" dirty="0">
              <a:ln>
                <a:noFill/>
              </a:ln>
              <a:solidFill>
                <a:prstClr val="black"/>
              </a:solidFill>
              <a:effectLst/>
              <a:uLnTx/>
              <a:uFillTx/>
              <a:latin typeface="Trebuchet MS"/>
              <a:ea typeface="+mn-ea"/>
              <a:cs typeface="+mn-cs"/>
            </a:endParaRPr>
          </a:p>
          <a:p>
            <a:pPr marL="265113" marR="0" lvl="0" indent="-265113" algn="l" defTabSz="914400" rtl="0" eaLnBrk="1" fontAlgn="auto" latinLnBrk="0" hangingPunct="1">
              <a:lnSpc>
                <a:spcPct val="100000"/>
              </a:lnSpc>
              <a:spcBef>
                <a:spcPts val="0"/>
              </a:spcBef>
              <a:spcAft>
                <a:spcPts val="0"/>
              </a:spcAft>
              <a:buClrTx/>
              <a:buSzTx/>
              <a:buFontTx/>
              <a:buNone/>
              <a:tabLst/>
              <a:defRPr/>
            </a:pPr>
            <a:endParaRPr kumimoji="0" lang="pl-PL" sz="1600" b="0" i="0" u="none" strike="noStrike" kern="1200" cap="none" spc="0" normalizeH="0" baseline="0" noProof="0" dirty="0">
              <a:ln>
                <a:noFill/>
              </a:ln>
              <a:solidFill>
                <a:prstClr val="black"/>
              </a:solidFill>
              <a:effectLst/>
              <a:uLnTx/>
              <a:uFillTx/>
              <a:latin typeface="Trebuchet MS"/>
              <a:ea typeface="+mn-ea"/>
              <a:cs typeface="+mn-cs"/>
            </a:endParaRPr>
          </a:p>
          <a:p>
            <a:pPr marL="265113" marR="0" lvl="0" indent="-265113" algn="l" defTabSz="914400" rtl="0" eaLnBrk="1" fontAlgn="auto" latinLnBrk="0" hangingPunct="1">
              <a:lnSpc>
                <a:spcPct val="100000"/>
              </a:lnSpc>
              <a:spcBef>
                <a:spcPts val="0"/>
              </a:spcBef>
              <a:spcAft>
                <a:spcPts val="0"/>
              </a:spcAft>
              <a:buClrTx/>
              <a:buSzTx/>
              <a:buFontTx/>
              <a:buNone/>
              <a:tabLst/>
              <a:defRPr/>
            </a:pPr>
            <a:endParaRPr kumimoji="0" lang="pl-PL" sz="1600" b="0" i="0" u="none" strike="noStrike" kern="1200" cap="none" spc="0" normalizeH="0" baseline="0" noProof="0" dirty="0">
              <a:ln>
                <a:noFill/>
              </a:ln>
              <a:solidFill>
                <a:prstClr val="black"/>
              </a:solidFill>
              <a:effectLst/>
              <a:uLnTx/>
              <a:uFillTx/>
              <a:latin typeface="Trebuchet MS"/>
              <a:ea typeface="+mn-ea"/>
              <a:cs typeface="+mn-cs"/>
            </a:endParaRPr>
          </a:p>
          <a:p>
            <a:pPr marL="265113" marR="0" lvl="0" indent="-265113" algn="l" defTabSz="914400" rtl="0" eaLnBrk="1" fontAlgn="auto" latinLnBrk="0" hangingPunct="1">
              <a:lnSpc>
                <a:spcPct val="100000"/>
              </a:lnSpc>
              <a:spcBef>
                <a:spcPts val="0"/>
              </a:spcBef>
              <a:spcAft>
                <a:spcPts val="0"/>
              </a:spcAft>
              <a:buClrTx/>
              <a:buSzTx/>
              <a:buFontTx/>
              <a:buNone/>
              <a:tabLst/>
              <a:defRPr/>
            </a:pPr>
            <a:r>
              <a:rPr kumimoji="0" lang="pl-PL" sz="1600" b="0" i="0" u="none" strike="noStrike" kern="1200" cap="none" spc="0" normalizeH="0" baseline="0" noProof="0" dirty="0">
                <a:ln>
                  <a:noFill/>
                </a:ln>
                <a:solidFill>
                  <a:prstClr val="black"/>
                </a:solidFill>
                <a:effectLst/>
                <a:uLnTx/>
                <a:uFillTx/>
                <a:latin typeface="Trebuchet MS"/>
                <a:ea typeface="+mn-ea"/>
                <a:cs typeface="+mn-cs"/>
              </a:rPr>
              <a:t> </a:t>
            </a:r>
            <a:endParaRPr kumimoji="0" lang="pl-PL" altLang="ja-JP" sz="1600" b="0" i="0" u="none" strike="noStrike" kern="1200" cap="none" spc="0" normalizeH="0" baseline="0" noProof="0" dirty="0">
              <a:ln>
                <a:noFill/>
              </a:ln>
              <a:solidFill>
                <a:prstClr val="black"/>
              </a:solidFill>
              <a:effectLst/>
              <a:uLnTx/>
              <a:uFillTx/>
              <a:latin typeface="Trebuchet MS"/>
              <a:ea typeface="ＭＳ Ｐゴシック" panose="020B0600070205080204" pitchFamily="34" charset="-128"/>
              <a:cs typeface="Arial" pitchFamily="34" charset="0"/>
            </a:endParaRPr>
          </a:p>
          <a:p>
            <a:pPr marL="265113" marR="0" lvl="0" indent="-265113" algn="l" defTabSz="914400" rtl="0" eaLnBrk="1" fontAlgn="auto" latinLnBrk="0" hangingPunct="1">
              <a:lnSpc>
                <a:spcPct val="100000"/>
              </a:lnSpc>
              <a:spcBef>
                <a:spcPts val="0"/>
              </a:spcBef>
              <a:spcAft>
                <a:spcPts val="0"/>
              </a:spcAft>
              <a:buClrTx/>
              <a:buSzTx/>
              <a:buFontTx/>
              <a:buNone/>
              <a:tabLst/>
              <a:defRPr/>
            </a:pPr>
            <a:r>
              <a:rPr kumimoji="0" lang="pl-PL" sz="1600" b="0" i="0" u="none" strike="noStrike" kern="1200" cap="none" spc="0" normalizeH="0" baseline="0" noProof="0" dirty="0">
                <a:ln>
                  <a:noFill/>
                </a:ln>
                <a:solidFill>
                  <a:prstClr val="black"/>
                </a:solidFill>
                <a:effectLst/>
                <a:uLnTx/>
                <a:uFillTx/>
                <a:latin typeface="Trebuchet MS"/>
                <a:ea typeface="+mn-ea"/>
                <a:cs typeface="+mn-cs"/>
              </a:rPr>
              <a:t>Anoda  </a:t>
            </a:r>
          </a:p>
        </p:txBody>
      </p:sp>
      <p:sp>
        <p:nvSpPr>
          <p:cNvPr id="19" name="Prostokąt 18">
            <a:extLst>
              <a:ext uri="{FF2B5EF4-FFF2-40B4-BE49-F238E27FC236}">
                <a16:creationId xmlns:a16="http://schemas.microsoft.com/office/drawing/2014/main" xmlns="" id="{79ED8419-66EC-469E-80EB-C3A4E76EEF10}"/>
              </a:ext>
            </a:extLst>
          </p:cNvPr>
          <p:cNvSpPr/>
          <p:nvPr/>
        </p:nvSpPr>
        <p:spPr>
          <a:xfrm>
            <a:off x="285720" y="714356"/>
            <a:ext cx="4286280" cy="400110"/>
          </a:xfrm>
          <a:prstGeom prst="rect">
            <a:avLst/>
          </a:prstGeom>
          <a:solidFill>
            <a:srgbClr val="CCECFF"/>
          </a:solidFill>
          <a:ln>
            <a:solidFill>
              <a:schemeClr val="tx1"/>
            </a:solidFill>
          </a:ln>
        </p:spPr>
        <p:txBody>
          <a:bodyPr wrap="square">
            <a:spAutoFit/>
          </a:bodyPr>
          <a:lstStyle/>
          <a:p>
            <a:r>
              <a:rPr lang="pl-PL" sz="2000" b="1" dirty="0">
                <a:latin typeface="Trebuchet MS" pitchFamily="34" charset="0"/>
              </a:rPr>
              <a:t>Formy korozji – korozja wżerowa</a:t>
            </a:r>
          </a:p>
        </p:txBody>
      </p:sp>
    </p:spTree>
  </p:cSld>
  <p:clrMapOvr>
    <a:masterClrMapping/>
  </p:clrMapOvr>
  <p:transition>
    <p:cover dir="l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5" name="Łącznik prosty 14"/>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7" name="Content Placeholder 4"/>
          <p:cNvSpPr txBox="1">
            <a:spLocks/>
          </p:cNvSpPr>
          <p:nvPr/>
        </p:nvSpPr>
        <p:spPr bwMode="auto">
          <a:xfrm>
            <a:off x="428596" y="1785926"/>
            <a:ext cx="5227638" cy="4799033"/>
          </a:xfrm>
          <a:prstGeom prst="rect">
            <a:avLst/>
          </a:prstGeom>
          <a:solidFill>
            <a:schemeClr val="bg1"/>
          </a:solidFill>
          <a:ln w="9525">
            <a:noFill/>
            <a:miter lim="800000"/>
            <a:headEnd/>
            <a:tailEnd/>
          </a:ln>
        </p:spPr>
        <p:txBody>
          <a:bodyPr vert="horz" wrap="square" lIns="91440" tIns="45720" rIns="91440" bIns="45720" numCol="1" anchor="t" anchorCtr="0" compatLnSpc="1">
            <a:prstTxWarp prst="textNoShape">
              <a:avLst/>
            </a:prstTxWarp>
            <a:noAutofit/>
          </a:bodyPr>
          <a:lstStyle/>
          <a:p>
            <a:pPr marL="342900" marR="0" lvl="0" indent="-342900" algn="just" defTabSz="914400" rtl="0" eaLnBrk="0" fontAlgn="base" latinLnBrk="0" hangingPunct="0">
              <a:lnSpc>
                <a:spcPct val="100000"/>
              </a:lnSpc>
              <a:spcBef>
                <a:spcPct val="20000"/>
              </a:spcBef>
              <a:spcAft>
                <a:spcPct val="0"/>
              </a:spcAft>
              <a:buClrTx/>
              <a:buSzTx/>
              <a:buFontTx/>
              <a:buChar char="•"/>
              <a:tabLst/>
              <a:defRPr/>
            </a:pPr>
            <a:r>
              <a:rPr kumimoji="0" lang="pl-PL" sz="21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Obliczając </a:t>
            </a:r>
            <a:r>
              <a:rPr kumimoji="0" lang="pl-PL" sz="2100" b="0" i="0" u="none" strike="noStrike" kern="0" cap="none" spc="0" normalizeH="0" baseline="0" noProof="0" dirty="0" err="1">
                <a:ln>
                  <a:noFill/>
                </a:ln>
                <a:solidFill>
                  <a:schemeClr val="tx1"/>
                </a:solidFill>
                <a:effectLst/>
                <a:uLnTx/>
                <a:uFillTx/>
                <a:latin typeface="Trebuchet MS" panose="020B0603020202020204" pitchFamily="34" charset="0"/>
                <a:ea typeface="+mn-ea"/>
                <a:cs typeface="+mn-cs"/>
              </a:rPr>
              <a:t>PREN</a:t>
            </a:r>
            <a:r>
              <a:rPr kumimoji="0" lang="pl-PL" sz="21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 możliwe jest po-równanie gatunków stali nie-rdzewnych pod względem odporności na korozję wżerową</a:t>
            </a:r>
            <a:r>
              <a:rPr kumimoji="0" lang="fi-FI" sz="21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a:t>
            </a:r>
            <a:r>
              <a:rPr kumimoji="0" lang="pl-PL" sz="21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 Wyższy numer oznacza wyższą odporność korozyjną.</a:t>
            </a:r>
            <a:endParaRPr kumimoji="0" lang="fi-FI" sz="21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endParaRPr>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r>
              <a:rPr kumimoji="0" lang="pl-PL" sz="2200" b="0" i="0" u="sng" strike="noStrike" kern="0" cap="none" spc="0" normalizeH="0" baseline="0" noProof="0" dirty="0">
                <a:ln>
                  <a:noFill/>
                </a:ln>
                <a:solidFill>
                  <a:schemeClr val="tx1"/>
                </a:solidFill>
                <a:effectLst/>
                <a:uLnTx/>
                <a:uFillTx/>
                <a:latin typeface="Trebuchet MS" panose="020B0603020202020204" pitchFamily="34" charset="0"/>
                <a:ea typeface="+mn-ea"/>
                <a:cs typeface="+mn-cs"/>
              </a:rPr>
              <a:t>Nie można stosować tylko samego wskaźnika </a:t>
            </a:r>
            <a:r>
              <a:rPr kumimoji="0" lang="pl-PL" sz="2200" b="0" i="0" u="sng" strike="noStrike" kern="0" cap="none" spc="0" normalizeH="0" baseline="0" noProof="0" dirty="0" err="1">
                <a:ln>
                  <a:noFill/>
                </a:ln>
                <a:solidFill>
                  <a:schemeClr val="tx1"/>
                </a:solidFill>
                <a:effectLst/>
                <a:uLnTx/>
                <a:uFillTx/>
                <a:latin typeface="Trebuchet MS" panose="020B0603020202020204" pitchFamily="34" charset="0"/>
                <a:ea typeface="+mn-ea"/>
                <a:cs typeface="+mn-cs"/>
              </a:rPr>
              <a:t>PREN</a:t>
            </a:r>
            <a:r>
              <a:rPr kumimoji="0" lang="pl-PL" sz="2200" b="0" i="0" u="sng" strike="noStrike" kern="0" cap="none" spc="0" normalizeH="0" baseline="0" noProof="0" dirty="0">
                <a:ln>
                  <a:noFill/>
                </a:ln>
                <a:solidFill>
                  <a:schemeClr val="tx1"/>
                </a:solidFill>
                <a:effectLst/>
                <a:uLnTx/>
                <a:uFillTx/>
                <a:latin typeface="Trebuchet MS" panose="020B0603020202020204" pitchFamily="34" charset="0"/>
                <a:ea typeface="+mn-ea"/>
                <a:cs typeface="+mn-cs"/>
              </a:rPr>
              <a:t> do określenia, czy dany gatunek będzie nadawać się do danego zastosowania.</a:t>
            </a:r>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endParaRPr kumimoji="0" lang="fi-FI" sz="1000" b="0" i="0" u="sng" strike="noStrike" kern="0" cap="none" spc="0" normalizeH="0" baseline="0" noProof="0" dirty="0">
              <a:ln>
                <a:noFill/>
              </a:ln>
              <a:solidFill>
                <a:schemeClr val="tx1"/>
              </a:solidFill>
              <a:effectLst/>
              <a:uLnTx/>
              <a:uFillTx/>
              <a:latin typeface="Trebuchet MS" panose="020B0603020202020204" pitchFamily="34" charset="0"/>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fi-FI"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PREN = Cr + 3.3Mo + 16N, </a:t>
            </a:r>
            <a:endParaRPr kumimoji="0" lang="pl-PL"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pl-PL"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gdzie:   </a:t>
            </a:r>
            <a:r>
              <a:rPr kumimoji="0" lang="fi-FI"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Cr = </a:t>
            </a:r>
            <a:r>
              <a:rPr kumimoji="0" lang="pl-PL"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stężenie chromu</a:t>
            </a:r>
            <a:endParaRPr kumimoji="0" lang="fi-FI"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endParaRPr>
          </a:p>
          <a:p>
            <a:pPr marL="0" marR="0" lvl="0" indent="0" algn="l" defTabSz="914400" rtl="0" eaLnBrk="0" fontAlgn="base" latinLnBrk="0" hangingPunct="0">
              <a:lnSpc>
                <a:spcPct val="100000"/>
              </a:lnSpc>
              <a:spcBef>
                <a:spcPct val="20000"/>
              </a:spcBef>
              <a:spcAft>
                <a:spcPts val="0"/>
              </a:spcAft>
              <a:buClrTx/>
              <a:buSzTx/>
              <a:buFontTx/>
              <a:buNone/>
              <a:tabLst/>
              <a:defRPr/>
            </a:pPr>
            <a:r>
              <a:rPr kumimoji="0" lang="pl-PL"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            </a:t>
            </a:r>
            <a:r>
              <a:rPr kumimoji="0" lang="fi-FI"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Mo = </a:t>
            </a:r>
            <a:r>
              <a:rPr kumimoji="0" lang="pl-PL"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stężenie molibdenu</a:t>
            </a:r>
            <a:endParaRPr kumimoji="0" lang="fi-FI"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endParaRPr>
          </a:p>
          <a:p>
            <a:pPr marL="0" marR="0" lvl="0" indent="0" algn="l" defTabSz="914400" rtl="0" eaLnBrk="0" fontAlgn="base" latinLnBrk="0" hangingPunct="0">
              <a:lnSpc>
                <a:spcPct val="100000"/>
              </a:lnSpc>
              <a:spcBef>
                <a:spcPct val="20000"/>
              </a:spcBef>
              <a:spcAft>
                <a:spcPts val="0"/>
              </a:spcAft>
              <a:buClrTx/>
              <a:buSzTx/>
              <a:buFontTx/>
              <a:buNone/>
              <a:tabLst/>
              <a:defRPr/>
            </a:pPr>
            <a:r>
              <a:rPr kumimoji="0" lang="pl-PL"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            </a:t>
            </a:r>
            <a:r>
              <a:rPr kumimoji="0" lang="fi-FI"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N = </a:t>
            </a:r>
            <a:r>
              <a:rPr kumimoji="0" lang="pl-PL"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rPr>
              <a:t>stężenie azotu</a:t>
            </a:r>
            <a:endParaRPr kumimoji="0" lang="fi-FI" sz="2000" b="0" i="0" u="none" strike="noStrike" kern="0" cap="none" spc="0" normalizeH="0" baseline="0" noProof="0" dirty="0">
              <a:ln>
                <a:noFill/>
              </a:ln>
              <a:solidFill>
                <a:schemeClr val="tx1"/>
              </a:solidFill>
              <a:effectLst/>
              <a:uLnTx/>
              <a:uFillTx/>
              <a:latin typeface="Trebuchet MS" panose="020B0603020202020204" pitchFamily="34" charset="0"/>
              <a:ea typeface="+mn-ea"/>
              <a:cs typeface="+mn-cs"/>
            </a:endParaRPr>
          </a:p>
        </p:txBody>
      </p:sp>
      <p:graphicFrame>
        <p:nvGraphicFramePr>
          <p:cNvPr id="18" name="Content Placeholder 9"/>
          <p:cNvGraphicFramePr>
            <a:graphicFrameLocks/>
          </p:cNvGraphicFramePr>
          <p:nvPr/>
        </p:nvGraphicFramePr>
        <p:xfrm>
          <a:off x="5857884" y="1214421"/>
          <a:ext cx="2788920" cy="5416871"/>
        </p:xfrm>
        <a:graphic>
          <a:graphicData uri="http://schemas.openxmlformats.org/drawingml/2006/table">
            <a:tbl>
              <a:tblPr firstRow="1" bandRow="1">
                <a:tableStyleId>{B301B821-A1FF-4177-AEE7-76D212191A09}</a:tableStyleId>
              </a:tblPr>
              <a:tblGrid>
                <a:gridCol w="1394460">
                  <a:extLst>
                    <a:ext uri="{9D8B030D-6E8A-4147-A177-3AD203B41FA5}">
                      <a16:colId xmlns:a16="http://schemas.microsoft.com/office/drawing/2014/main" xmlns="" val="20000"/>
                    </a:ext>
                  </a:extLst>
                </a:gridCol>
                <a:gridCol w="1394460">
                  <a:extLst>
                    <a:ext uri="{9D8B030D-6E8A-4147-A177-3AD203B41FA5}">
                      <a16:colId xmlns:a16="http://schemas.microsoft.com/office/drawing/2014/main" xmlns="" val="20001"/>
                    </a:ext>
                  </a:extLst>
                </a:gridCol>
              </a:tblGrid>
              <a:tr h="815794">
                <a:tc>
                  <a:txBody>
                    <a:bodyPr/>
                    <a:lstStyle/>
                    <a:p>
                      <a:pPr algn="ctr"/>
                      <a:r>
                        <a:rPr lang="pl-PL" sz="2200" dirty="0">
                          <a:solidFill>
                            <a:srgbClr val="FF0000"/>
                          </a:solidFill>
                          <a:latin typeface="Arial Narrow" pitchFamily="34" charset="0"/>
                        </a:rPr>
                        <a:t>Gatunek stali</a:t>
                      </a:r>
                      <a:endParaRPr lang="fr-BE" sz="2200" dirty="0">
                        <a:solidFill>
                          <a:srgbClr val="FF0000"/>
                        </a:solidFill>
                        <a:latin typeface="Arial Narrow" pitchFamily="34" charset="0"/>
                      </a:endParaRPr>
                    </a:p>
                  </a:txBody>
                  <a:tcPr anchor="ctr">
                    <a:solidFill>
                      <a:srgbClr val="3366CC">
                        <a:alpha val="23000"/>
                      </a:srgbClr>
                    </a:solidFill>
                  </a:tcPr>
                </a:tc>
                <a:tc>
                  <a:txBody>
                    <a:bodyPr/>
                    <a:lstStyle/>
                    <a:p>
                      <a:r>
                        <a:rPr lang="fr-BE" sz="2400" dirty="0">
                          <a:solidFill>
                            <a:srgbClr val="FF0000"/>
                          </a:solidFill>
                          <a:latin typeface="Arial Narrow" pitchFamily="34" charset="0"/>
                        </a:rPr>
                        <a:t>PREN</a:t>
                      </a:r>
                    </a:p>
                  </a:txBody>
                  <a:tcPr anchor="ctr">
                    <a:solidFill>
                      <a:srgbClr val="3366CC">
                        <a:alpha val="23000"/>
                      </a:srgbClr>
                    </a:solidFill>
                  </a:tcPr>
                </a:tc>
                <a:extLst>
                  <a:ext uri="{0D108BD9-81ED-4DB2-BD59-A6C34878D82A}">
                    <a16:rowId xmlns:a16="http://schemas.microsoft.com/office/drawing/2014/main" xmlns="" val="10000"/>
                  </a:ext>
                </a:extLst>
              </a:tr>
              <a:tr h="685267">
                <a:tc>
                  <a:txBody>
                    <a:bodyPr/>
                    <a:lstStyle/>
                    <a:p>
                      <a:pPr algn="just"/>
                      <a:r>
                        <a:rPr lang="fi-FI" sz="1800" b="1" dirty="0">
                          <a:latin typeface="Arial Narrow" pitchFamily="34" charset="0"/>
                          <a:cs typeface="Arial" pitchFamily="34" charset="0"/>
                        </a:rPr>
                        <a:t>1.4003</a:t>
                      </a:r>
                    </a:p>
                    <a:p>
                      <a:pPr algn="just"/>
                      <a:r>
                        <a:rPr lang="fi-FI" sz="1800" b="1" dirty="0">
                          <a:latin typeface="Arial Narrow" pitchFamily="34" charset="0"/>
                          <a:cs typeface="Arial" pitchFamily="34" charset="0"/>
                        </a:rPr>
                        <a:t>1.4016</a:t>
                      </a:r>
                      <a:endParaRPr lang="en-GB" sz="1800" b="1" dirty="0">
                        <a:latin typeface="Arial Narrow" pitchFamily="34" charset="0"/>
                        <a:cs typeface="Arial" pitchFamily="34" charset="0"/>
                      </a:endParaRPr>
                    </a:p>
                  </a:txBody>
                  <a:tcPr>
                    <a:solidFill>
                      <a:srgbClr val="CCECFF"/>
                    </a:solidFill>
                  </a:tcPr>
                </a:tc>
                <a:tc>
                  <a:txBody>
                    <a:bodyPr/>
                    <a:lstStyle/>
                    <a:p>
                      <a:pPr algn="just"/>
                      <a:r>
                        <a:rPr lang="fi-FI" sz="1800" b="1" dirty="0">
                          <a:latin typeface="Arial Narrow" pitchFamily="34" charset="0"/>
                          <a:cs typeface="Arial" pitchFamily="34" charset="0"/>
                        </a:rPr>
                        <a:t>10,5</a:t>
                      </a:r>
                      <a:r>
                        <a:rPr lang="fi-FI" sz="1800" b="1" baseline="0" dirty="0">
                          <a:latin typeface="Arial Narrow" pitchFamily="34" charset="0"/>
                          <a:cs typeface="Arial" pitchFamily="34" charset="0"/>
                        </a:rPr>
                        <a:t> - </a:t>
                      </a:r>
                      <a:r>
                        <a:rPr lang="fi-FI" sz="1800" b="1" dirty="0">
                          <a:latin typeface="Arial Narrow" pitchFamily="34" charset="0"/>
                          <a:cs typeface="Arial" pitchFamily="34" charset="0"/>
                        </a:rPr>
                        <a:t>12,5</a:t>
                      </a:r>
                    </a:p>
                    <a:p>
                      <a:pPr algn="just"/>
                      <a:r>
                        <a:rPr lang="fi-FI" sz="1800" b="1" dirty="0">
                          <a:latin typeface="Arial Narrow" pitchFamily="34" charset="0"/>
                          <a:cs typeface="Arial" pitchFamily="34" charset="0"/>
                        </a:rPr>
                        <a:t>16,0 - 18.0</a:t>
                      </a:r>
                      <a:endParaRPr lang="en-GB" sz="1800" b="1" dirty="0">
                        <a:latin typeface="Arial Narrow" pitchFamily="34" charset="0"/>
                        <a:cs typeface="Arial" pitchFamily="34" charset="0"/>
                      </a:endParaRPr>
                    </a:p>
                  </a:txBody>
                  <a:tcPr>
                    <a:solidFill>
                      <a:srgbClr val="CCECFF"/>
                    </a:solidFill>
                  </a:tcPr>
                </a:tc>
                <a:extLst>
                  <a:ext uri="{0D108BD9-81ED-4DB2-BD59-A6C34878D82A}">
                    <a16:rowId xmlns:a16="http://schemas.microsoft.com/office/drawing/2014/main" xmlns="" val="10001"/>
                  </a:ext>
                </a:extLst>
              </a:tr>
              <a:tr h="685267">
                <a:tc>
                  <a:txBody>
                    <a:bodyPr/>
                    <a:lstStyle/>
                    <a:p>
                      <a:pPr algn="just"/>
                      <a:r>
                        <a:rPr lang="fi-FI" sz="1800" b="1" dirty="0">
                          <a:latin typeface="Arial Narrow" pitchFamily="34" charset="0"/>
                          <a:cs typeface="Arial" pitchFamily="34" charset="0"/>
                        </a:rPr>
                        <a:t>1.4301</a:t>
                      </a:r>
                    </a:p>
                    <a:p>
                      <a:pPr algn="just"/>
                      <a:r>
                        <a:rPr lang="fi-FI" sz="1800" b="1" dirty="0">
                          <a:latin typeface="Arial Narrow" pitchFamily="34" charset="0"/>
                          <a:cs typeface="Arial" pitchFamily="34" charset="0"/>
                        </a:rPr>
                        <a:t>1.4311</a:t>
                      </a:r>
                    </a:p>
                  </a:txBody>
                  <a:tcPr/>
                </a:tc>
                <a:tc>
                  <a:txBody>
                    <a:bodyPr/>
                    <a:lstStyle/>
                    <a:p>
                      <a:pPr algn="just"/>
                      <a:r>
                        <a:rPr lang="fi-FI" sz="1800" b="1" dirty="0">
                          <a:latin typeface="Arial Narrow" pitchFamily="34" charset="0"/>
                          <a:cs typeface="Arial" pitchFamily="34" charset="0"/>
                        </a:rPr>
                        <a:t>17,5 - 20,8</a:t>
                      </a:r>
                    </a:p>
                    <a:p>
                      <a:pPr algn="just"/>
                      <a:r>
                        <a:rPr lang="fi-FI" sz="1800" b="1" dirty="0">
                          <a:latin typeface="Arial Narrow" pitchFamily="34" charset="0"/>
                          <a:cs typeface="Arial" pitchFamily="34" charset="0"/>
                        </a:rPr>
                        <a:t>19,4 – 23,0</a:t>
                      </a:r>
                    </a:p>
                  </a:txBody>
                  <a:tcPr/>
                </a:tc>
                <a:extLst>
                  <a:ext uri="{0D108BD9-81ED-4DB2-BD59-A6C34878D82A}">
                    <a16:rowId xmlns:a16="http://schemas.microsoft.com/office/drawing/2014/main" xmlns="" val="10002"/>
                  </a:ext>
                </a:extLst>
              </a:tr>
              <a:tr h="685267">
                <a:tc>
                  <a:txBody>
                    <a:bodyPr/>
                    <a:lstStyle/>
                    <a:p>
                      <a:pPr algn="just"/>
                      <a:r>
                        <a:rPr lang="fi-FI" sz="1800" b="1" dirty="0">
                          <a:latin typeface="Arial Narrow" pitchFamily="34" charset="0"/>
                          <a:cs typeface="Arial" pitchFamily="34" charset="0"/>
                        </a:rPr>
                        <a:t>1.4401/4</a:t>
                      </a:r>
                    </a:p>
                    <a:p>
                      <a:pPr algn="just"/>
                      <a:r>
                        <a:rPr lang="fi-FI" sz="1800" b="1" dirty="0">
                          <a:latin typeface="Arial Narrow" pitchFamily="34" charset="0"/>
                          <a:cs typeface="Arial" pitchFamily="34" charset="0"/>
                        </a:rPr>
                        <a:t>1.4406</a:t>
                      </a:r>
                    </a:p>
                  </a:txBody>
                  <a:tcPr>
                    <a:solidFill>
                      <a:srgbClr val="CCECFF"/>
                    </a:solidFill>
                  </a:tcPr>
                </a:tc>
                <a:tc>
                  <a:txBody>
                    <a:bodyPr/>
                    <a:lstStyle/>
                    <a:p>
                      <a:pPr algn="just"/>
                      <a:r>
                        <a:rPr lang="fi-FI" sz="1800" b="1" dirty="0">
                          <a:latin typeface="Arial Narrow" pitchFamily="34" charset="0"/>
                          <a:cs typeface="Arial" pitchFamily="34" charset="0"/>
                        </a:rPr>
                        <a:t>23,1 – 28,5</a:t>
                      </a:r>
                    </a:p>
                    <a:p>
                      <a:pPr algn="just"/>
                      <a:r>
                        <a:rPr lang="fi-FI" sz="1800" b="1" dirty="0">
                          <a:latin typeface="Arial Narrow" pitchFamily="34" charset="0"/>
                          <a:cs typeface="Arial" pitchFamily="34" charset="0"/>
                        </a:rPr>
                        <a:t>25,0 – 30,3</a:t>
                      </a:r>
                    </a:p>
                  </a:txBody>
                  <a:tcPr>
                    <a:solidFill>
                      <a:srgbClr val="CCECFF"/>
                    </a:solidFill>
                  </a:tcPr>
                </a:tc>
                <a:extLst>
                  <a:ext uri="{0D108BD9-81ED-4DB2-BD59-A6C34878D82A}">
                    <a16:rowId xmlns:a16="http://schemas.microsoft.com/office/drawing/2014/main" xmlns="" val="10003"/>
                  </a:ext>
                </a:extLst>
              </a:tr>
              <a:tr h="1272638">
                <a:tc>
                  <a:txBody>
                    <a:bodyPr/>
                    <a:lstStyle/>
                    <a:p>
                      <a:pPr algn="just"/>
                      <a:r>
                        <a:rPr lang="fi-FI" sz="1800" b="1" dirty="0">
                          <a:latin typeface="Arial Narrow" pitchFamily="34" charset="0"/>
                          <a:cs typeface="Arial" pitchFamily="34" charset="0"/>
                        </a:rPr>
                        <a:t>1.4439</a:t>
                      </a:r>
                    </a:p>
                    <a:p>
                      <a:pPr algn="just"/>
                      <a:r>
                        <a:rPr lang="fi-FI" sz="1800" b="1" dirty="0">
                          <a:latin typeface="Arial Narrow" pitchFamily="34" charset="0"/>
                          <a:cs typeface="Arial" pitchFamily="34" charset="0"/>
                        </a:rPr>
                        <a:t>1.4539</a:t>
                      </a:r>
                    </a:p>
                    <a:p>
                      <a:pPr algn="just"/>
                      <a:r>
                        <a:rPr lang="fi-FI" sz="1800" b="1" dirty="0">
                          <a:latin typeface="Arial Narrow" pitchFamily="34" charset="0"/>
                          <a:cs typeface="Arial" pitchFamily="34" charset="0"/>
                        </a:rPr>
                        <a:t>1.4547</a:t>
                      </a:r>
                    </a:p>
                    <a:p>
                      <a:pPr algn="just"/>
                      <a:r>
                        <a:rPr lang="fi-FI" sz="1800" b="1" dirty="0">
                          <a:latin typeface="Arial Narrow" pitchFamily="34" charset="0"/>
                          <a:cs typeface="Arial" pitchFamily="34" charset="0"/>
                        </a:rPr>
                        <a:t>1.4529</a:t>
                      </a:r>
                    </a:p>
                  </a:txBody>
                  <a:tcPr/>
                </a:tc>
                <a:tc>
                  <a:txBody>
                    <a:bodyPr/>
                    <a:lstStyle/>
                    <a:p>
                      <a:pPr algn="just"/>
                      <a:r>
                        <a:rPr lang="fi-FI" sz="1800" b="1" dirty="0">
                          <a:latin typeface="Arial Narrow" pitchFamily="34" charset="0"/>
                          <a:cs typeface="Arial" pitchFamily="34" charset="0"/>
                        </a:rPr>
                        <a:t>31,6 – 38,5</a:t>
                      </a:r>
                    </a:p>
                    <a:p>
                      <a:pPr algn="just"/>
                      <a:r>
                        <a:rPr lang="fi-FI" sz="1800" b="1" dirty="0">
                          <a:latin typeface="Arial Narrow" pitchFamily="34" charset="0"/>
                          <a:cs typeface="Arial" pitchFamily="34" charset="0"/>
                        </a:rPr>
                        <a:t>32,2 – 39,9</a:t>
                      </a:r>
                    </a:p>
                    <a:p>
                      <a:pPr algn="just"/>
                      <a:r>
                        <a:rPr lang="fi-FI" sz="1800" b="1" dirty="0">
                          <a:latin typeface="Arial Narrow" pitchFamily="34" charset="0"/>
                          <a:cs typeface="Arial" pitchFamily="34" charset="0"/>
                        </a:rPr>
                        <a:t>42,2 – 47,6</a:t>
                      </a:r>
                    </a:p>
                    <a:p>
                      <a:pPr algn="just"/>
                      <a:r>
                        <a:rPr lang="fi-FI" sz="1800" b="1" dirty="0">
                          <a:latin typeface="Arial Narrow" pitchFamily="34" charset="0"/>
                          <a:cs typeface="Arial" pitchFamily="34" charset="0"/>
                        </a:rPr>
                        <a:t>41,2 – 48,1</a:t>
                      </a:r>
                    </a:p>
                  </a:txBody>
                  <a:tcPr/>
                </a:tc>
                <a:extLst>
                  <a:ext uri="{0D108BD9-81ED-4DB2-BD59-A6C34878D82A}">
                    <a16:rowId xmlns:a16="http://schemas.microsoft.com/office/drawing/2014/main" xmlns="" val="10004"/>
                  </a:ext>
                </a:extLst>
              </a:tr>
              <a:tr h="1272638">
                <a:tc>
                  <a:txBody>
                    <a:bodyPr/>
                    <a:lstStyle/>
                    <a:p>
                      <a:pPr algn="just"/>
                      <a:r>
                        <a:rPr lang="fi-FI" sz="1800" b="1" dirty="0">
                          <a:latin typeface="Arial Narrow" pitchFamily="34" charset="0"/>
                          <a:cs typeface="Arial" pitchFamily="34" charset="0"/>
                        </a:rPr>
                        <a:t>1.4362</a:t>
                      </a:r>
                    </a:p>
                    <a:p>
                      <a:pPr algn="just"/>
                      <a:r>
                        <a:rPr lang="fi-FI" sz="1800" b="1" dirty="0">
                          <a:latin typeface="Arial Narrow" pitchFamily="34" charset="0"/>
                          <a:cs typeface="Arial" pitchFamily="34" charset="0"/>
                        </a:rPr>
                        <a:t>1.4462</a:t>
                      </a:r>
                    </a:p>
                    <a:p>
                      <a:pPr algn="just"/>
                      <a:r>
                        <a:rPr lang="fi-FI" sz="1800" b="1" dirty="0">
                          <a:latin typeface="Arial Narrow" pitchFamily="34" charset="0"/>
                          <a:cs typeface="Arial" pitchFamily="34" charset="0"/>
                        </a:rPr>
                        <a:t>1.4410</a:t>
                      </a:r>
                    </a:p>
                    <a:p>
                      <a:pPr algn="just"/>
                      <a:r>
                        <a:rPr lang="fi-FI" sz="1800" b="1" dirty="0">
                          <a:latin typeface="Arial Narrow" pitchFamily="34" charset="0"/>
                          <a:cs typeface="Arial" pitchFamily="34" charset="0"/>
                        </a:rPr>
                        <a:t>1.4501</a:t>
                      </a:r>
                      <a:endParaRPr lang="en-GB" sz="1800" b="1" dirty="0">
                        <a:latin typeface="Arial Narrow" pitchFamily="34" charset="0"/>
                        <a:cs typeface="Arial" pitchFamily="34" charset="0"/>
                      </a:endParaRPr>
                    </a:p>
                  </a:txBody>
                  <a:tcPr>
                    <a:solidFill>
                      <a:srgbClr val="CCECFF"/>
                    </a:solidFill>
                  </a:tcPr>
                </a:tc>
                <a:tc>
                  <a:txBody>
                    <a:bodyPr/>
                    <a:lstStyle/>
                    <a:p>
                      <a:pPr algn="just"/>
                      <a:r>
                        <a:rPr lang="fi-FI" sz="1800" b="1" dirty="0">
                          <a:latin typeface="Arial Narrow" pitchFamily="34" charset="0"/>
                          <a:cs typeface="Arial" pitchFamily="34" charset="0"/>
                        </a:rPr>
                        <a:t>23,1 – 29,2</a:t>
                      </a:r>
                    </a:p>
                    <a:p>
                      <a:pPr algn="just"/>
                      <a:r>
                        <a:rPr lang="fi-FI" sz="1800" b="1" dirty="0">
                          <a:latin typeface="Arial Narrow" pitchFamily="34" charset="0"/>
                          <a:cs typeface="Arial" pitchFamily="34" charset="0"/>
                        </a:rPr>
                        <a:t>30,8 – 38,1</a:t>
                      </a:r>
                    </a:p>
                    <a:p>
                      <a:pPr marL="171450" indent="-171450" algn="just">
                        <a:buFont typeface="Wingdings" pitchFamily="2" charset="2"/>
                        <a:buChar char="Ø"/>
                      </a:pPr>
                      <a:r>
                        <a:rPr lang="fi-FI" sz="1800" b="1" dirty="0">
                          <a:latin typeface="Arial Narrow" pitchFamily="34" charset="0"/>
                          <a:cs typeface="Arial" pitchFamily="34" charset="0"/>
                        </a:rPr>
                        <a:t>40</a:t>
                      </a:r>
                    </a:p>
                    <a:p>
                      <a:pPr marL="171450" indent="-171450" algn="just">
                        <a:buFont typeface="Wingdings" pitchFamily="2" charset="2"/>
                        <a:buChar char="Ø"/>
                      </a:pPr>
                      <a:r>
                        <a:rPr lang="fi-FI" sz="1800" b="1" dirty="0">
                          <a:latin typeface="Arial Narrow" pitchFamily="34" charset="0"/>
                          <a:cs typeface="Arial" pitchFamily="34" charset="0"/>
                        </a:rPr>
                        <a:t>40</a:t>
                      </a:r>
                      <a:endParaRPr lang="en-GB" sz="1800" b="1" dirty="0">
                        <a:latin typeface="Arial Narrow" pitchFamily="34" charset="0"/>
                        <a:cs typeface="Arial" pitchFamily="34" charset="0"/>
                      </a:endParaRPr>
                    </a:p>
                  </a:txBody>
                  <a:tcPr>
                    <a:solidFill>
                      <a:srgbClr val="CCECFF"/>
                    </a:solidFill>
                  </a:tcPr>
                </a:tc>
                <a:extLst>
                  <a:ext uri="{0D108BD9-81ED-4DB2-BD59-A6C34878D82A}">
                    <a16:rowId xmlns:a16="http://schemas.microsoft.com/office/drawing/2014/main" xmlns="" val="10005"/>
                  </a:ext>
                </a:extLst>
              </a:tr>
            </a:tbl>
          </a:graphicData>
        </a:graphic>
      </p:graphicFrame>
      <p:sp>
        <p:nvSpPr>
          <p:cNvPr id="20" name="Prostokąt 19"/>
          <p:cNvSpPr/>
          <p:nvPr/>
        </p:nvSpPr>
        <p:spPr>
          <a:xfrm>
            <a:off x="357158" y="1285860"/>
            <a:ext cx="4500594" cy="55399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3000" i="0" u="none" strike="noStrike" kern="1200" cap="none" spc="0" normalizeH="0" baseline="0" noProof="0" dirty="0">
                <a:ln>
                  <a:noFill/>
                </a:ln>
                <a:effectLst/>
                <a:uLnTx/>
                <a:uFillTx/>
                <a:latin typeface="Trebuchet MS" pitchFamily="34" charset="0"/>
                <a:ea typeface="+mn-ea"/>
                <a:cs typeface="+mn-cs"/>
              </a:rPr>
              <a:t>Wskaźnik PREN</a:t>
            </a:r>
          </a:p>
        </p:txBody>
      </p:sp>
      <p:sp>
        <p:nvSpPr>
          <p:cNvPr id="21" name="Prostokąt 20">
            <a:extLst>
              <a:ext uri="{FF2B5EF4-FFF2-40B4-BE49-F238E27FC236}">
                <a16:creationId xmlns:a16="http://schemas.microsoft.com/office/drawing/2014/main" xmlns="" id="{C7918647-88D8-40FA-9230-FE6E9577985F}"/>
              </a:ext>
            </a:extLst>
          </p:cNvPr>
          <p:cNvSpPr/>
          <p:nvPr/>
        </p:nvSpPr>
        <p:spPr>
          <a:xfrm>
            <a:off x="428596" y="714356"/>
            <a:ext cx="4857784" cy="523220"/>
          </a:xfrm>
          <a:prstGeom prst="rect">
            <a:avLst/>
          </a:prstGeom>
          <a:solidFill>
            <a:srgbClr val="CCECFF"/>
          </a:solidFill>
          <a:ln w="9525">
            <a:solidFill>
              <a:schemeClr val="tx1"/>
            </a:solidFill>
            <a:miter lim="800000"/>
            <a:headEnd/>
            <a:tailEnd/>
          </a:ln>
        </p:spPr>
        <p:txBody>
          <a:bodyPr wrap="square" anchor="ctr">
            <a:spAutoFit/>
          </a:bodyPr>
          <a:lstStyle/>
          <a:p>
            <a:r>
              <a:rPr lang="pl-PL" sz="2800" dirty="0">
                <a:latin typeface="Arial Narrow" pitchFamily="34" charset="0"/>
              </a:rPr>
              <a:t>Formy korozji – korozja wżerowa</a:t>
            </a:r>
          </a:p>
        </p:txBody>
      </p:sp>
      <p:sp>
        <p:nvSpPr>
          <p:cNvPr id="11"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p:cover dir="l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Prostokąt 4"/>
          <p:cNvSpPr/>
          <p:nvPr/>
        </p:nvSpPr>
        <p:spPr>
          <a:xfrm>
            <a:off x="500034" y="1142984"/>
            <a:ext cx="8643966" cy="623248"/>
          </a:xfrm>
          <a:prstGeom prst="rect">
            <a:avLst/>
          </a:prstGeom>
        </p:spPr>
        <p:txBody>
          <a:bodyPr wrap="square">
            <a:spAutoFit/>
          </a:bodyPr>
          <a:lstStyle/>
          <a:p>
            <a:pPr marL="176213" indent="-176213">
              <a:lnSpc>
                <a:spcPct val="150000"/>
              </a:lnSpc>
              <a:buClr>
                <a:schemeClr val="accent1"/>
              </a:buClr>
            </a:pPr>
            <a:r>
              <a:rPr lang="pl-PL" sz="2300" dirty="0">
                <a:latin typeface="Arial Narrow" pitchFamily="34" charset="0"/>
              </a:rPr>
              <a:t>Korozja szczelinowa (</a:t>
            </a:r>
            <a:r>
              <a:rPr lang="pl-PL" sz="2300" dirty="0">
                <a:solidFill>
                  <a:prstClr val="black"/>
                </a:solidFill>
                <a:effectLst>
                  <a:outerShdw blurRad="38100" dist="38100" dir="2700000" algn="tl">
                    <a:srgbClr val="000000">
                      <a:alpha val="43137"/>
                    </a:srgbClr>
                  </a:outerShdw>
                </a:effectLst>
                <a:latin typeface="Arial Narrow" pitchFamily="34" charset="0"/>
              </a:rPr>
              <a:t>nierównomierny dostęp tlenu</a:t>
            </a:r>
            <a:r>
              <a:rPr lang="pl-PL" sz="2300" dirty="0">
                <a:solidFill>
                  <a:prstClr val="black"/>
                </a:solidFill>
                <a:latin typeface="Arial Narrow" pitchFamily="34" charset="0"/>
              </a:rPr>
              <a:t> i obecność jonów Cl</a:t>
            </a:r>
            <a:r>
              <a:rPr lang="pl-PL" sz="2300" baseline="30000" dirty="0">
                <a:solidFill>
                  <a:prstClr val="black"/>
                </a:solidFill>
                <a:latin typeface="Arial Narrow" pitchFamily="34" charset="0"/>
              </a:rPr>
              <a:t>-</a:t>
            </a:r>
            <a:r>
              <a:rPr lang="pl-PL" sz="2300" dirty="0">
                <a:solidFill>
                  <a:prstClr val="black"/>
                </a:solidFill>
                <a:latin typeface="Arial Narrow" pitchFamily="34" charset="0"/>
              </a:rPr>
              <a:t>)</a:t>
            </a:r>
            <a:endParaRPr lang="pl-PL" sz="2300" baseline="30000" dirty="0">
              <a:solidFill>
                <a:prstClr val="black"/>
              </a:solidFill>
              <a:latin typeface="Arial Narrow" pitchFamily="34" charset="0"/>
            </a:endParaRPr>
          </a:p>
        </p:txBody>
      </p:sp>
      <p:sp>
        <p:nvSpPr>
          <p:cNvPr id="7" name="Prostokąt 6"/>
          <p:cNvSpPr/>
          <p:nvPr/>
        </p:nvSpPr>
        <p:spPr>
          <a:xfrm>
            <a:off x="500034" y="785794"/>
            <a:ext cx="4643470" cy="400110"/>
          </a:xfrm>
          <a:prstGeom prst="rect">
            <a:avLst/>
          </a:prstGeom>
          <a:solidFill>
            <a:srgbClr val="CCECFF"/>
          </a:solidFill>
          <a:ln>
            <a:solidFill>
              <a:schemeClr val="tx1"/>
            </a:solidFill>
          </a:ln>
        </p:spPr>
        <p:txBody>
          <a:bodyPr wrap="square">
            <a:spAutoFit/>
          </a:bodyPr>
          <a:lstStyle/>
          <a:p>
            <a:r>
              <a:rPr lang="pl-PL" sz="2000" b="1" dirty="0">
                <a:latin typeface="Trebuchet MS" pitchFamily="34" charset="0"/>
              </a:rPr>
              <a:t>Formy korozji – korozja szczelinowa</a:t>
            </a:r>
          </a:p>
        </p:txBody>
      </p:sp>
      <p:sp>
        <p:nvSpPr>
          <p:cNvPr id="9" name="Prostokąt zaokrąglony 8"/>
          <p:cNvSpPr/>
          <p:nvPr/>
        </p:nvSpPr>
        <p:spPr>
          <a:xfrm>
            <a:off x="428596" y="1785926"/>
            <a:ext cx="6142818" cy="3260765"/>
          </a:xfrm>
          <a:prstGeom prst="roundRect">
            <a:avLst>
              <a:gd name="adj" fmla="val 6590"/>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71463" indent="-271463" defTabSz="914400" fontAlgn="auto" hangingPunct="1">
              <a:lnSpc>
                <a:spcPct val="100000"/>
              </a:lnSpc>
              <a:spcBef>
                <a:spcPts val="0"/>
              </a:spcBef>
              <a:spcAft>
                <a:spcPts val="0"/>
              </a:spcAft>
              <a:buClr>
                <a:srgbClr val="464653"/>
              </a:buClr>
              <a:buSzTx/>
              <a:buFontTx/>
              <a:buNone/>
            </a:pPr>
            <a:r>
              <a:rPr lang="pl-PL" sz="2200" dirty="0">
                <a:solidFill>
                  <a:prstClr val="black"/>
                </a:solidFill>
                <a:latin typeface="Trebuchet MS"/>
              </a:rPr>
              <a:t>Obszary podatne na korozje szczelinową:</a:t>
            </a:r>
          </a:p>
          <a:p>
            <a:pPr marL="271463" indent="-271463" defTabSz="914400" fontAlgn="auto" hangingPunct="1">
              <a:lnSpc>
                <a:spcPct val="100000"/>
              </a:lnSpc>
              <a:spcBef>
                <a:spcPts val="0"/>
              </a:spcBef>
              <a:spcAft>
                <a:spcPts val="0"/>
              </a:spcAft>
              <a:buClr>
                <a:srgbClr val="464653"/>
              </a:buClr>
              <a:buSzTx/>
              <a:buFont typeface="Arial" pitchFamily="34" charset="0"/>
              <a:buChar char="•"/>
            </a:pPr>
            <a:r>
              <a:rPr lang="pl-PL" sz="2200" dirty="0">
                <a:solidFill>
                  <a:prstClr val="black"/>
                </a:solidFill>
                <a:latin typeface="Trebuchet MS"/>
              </a:rPr>
              <a:t>pod podkładkami lub łbami śrub,</a:t>
            </a:r>
          </a:p>
          <a:p>
            <a:pPr marL="271463" indent="-271463" defTabSz="914400" fontAlgn="auto" hangingPunct="1">
              <a:lnSpc>
                <a:spcPct val="100000"/>
              </a:lnSpc>
              <a:spcBef>
                <a:spcPts val="0"/>
              </a:spcBef>
              <a:spcAft>
                <a:spcPts val="0"/>
              </a:spcAft>
              <a:buClr>
                <a:srgbClr val="464653"/>
              </a:buClr>
              <a:buSzTx/>
              <a:buFont typeface="Arial" pitchFamily="34" charset="0"/>
              <a:buChar char="•"/>
            </a:pPr>
            <a:r>
              <a:rPr lang="pl-PL" sz="2200" dirty="0">
                <a:solidFill>
                  <a:prstClr val="black"/>
                </a:solidFill>
                <a:latin typeface="Trebuchet MS"/>
              </a:rPr>
              <a:t>w okolicach gwintów śrub lub łączników rurowych,</a:t>
            </a:r>
          </a:p>
          <a:p>
            <a:pPr marL="271463" indent="-271463" defTabSz="914400" fontAlgn="auto" hangingPunct="1">
              <a:lnSpc>
                <a:spcPct val="100000"/>
              </a:lnSpc>
              <a:spcBef>
                <a:spcPts val="0"/>
              </a:spcBef>
              <a:spcAft>
                <a:spcPts val="0"/>
              </a:spcAft>
              <a:buClr>
                <a:srgbClr val="464653"/>
              </a:buClr>
              <a:buSzTx/>
              <a:buFont typeface="Arial" pitchFamily="34" charset="0"/>
              <a:buChar char="•"/>
            </a:pPr>
            <a:r>
              <a:rPr lang="pl-PL" sz="2200" dirty="0">
                <a:solidFill>
                  <a:prstClr val="black"/>
                </a:solidFill>
                <a:latin typeface="Trebuchet MS"/>
              </a:rPr>
              <a:t>kontaktu z luźnymi uszczelkami i podkładkami,</a:t>
            </a:r>
          </a:p>
          <a:p>
            <a:pPr marL="271463" indent="-271463" defTabSz="914400" fontAlgn="auto" hangingPunct="1">
              <a:lnSpc>
                <a:spcPct val="100000"/>
              </a:lnSpc>
              <a:spcBef>
                <a:spcPts val="0"/>
              </a:spcBef>
              <a:spcAft>
                <a:spcPts val="0"/>
              </a:spcAft>
              <a:buClr>
                <a:srgbClr val="464653"/>
              </a:buClr>
              <a:buSzTx/>
              <a:buFont typeface="Arial" pitchFamily="34" charset="0"/>
              <a:buChar char="•"/>
            </a:pPr>
            <a:r>
              <a:rPr lang="pl-PL" sz="2200" b="1" dirty="0">
                <a:solidFill>
                  <a:prstClr val="black"/>
                </a:solidFill>
                <a:latin typeface="Trebuchet MS"/>
              </a:rPr>
              <a:t>pod naniesionymi osadami</a:t>
            </a:r>
            <a:r>
              <a:rPr lang="pl-PL" sz="2200" dirty="0">
                <a:solidFill>
                  <a:prstClr val="black"/>
                </a:solidFill>
                <a:latin typeface="Trebuchet MS"/>
              </a:rPr>
              <a:t>,</a:t>
            </a:r>
          </a:p>
          <a:p>
            <a:pPr marL="271463" indent="-271463" defTabSz="914400" fontAlgn="auto" hangingPunct="1">
              <a:lnSpc>
                <a:spcPct val="100000"/>
              </a:lnSpc>
              <a:spcBef>
                <a:spcPts val="0"/>
              </a:spcBef>
              <a:spcAft>
                <a:spcPts val="0"/>
              </a:spcAft>
              <a:buClr>
                <a:srgbClr val="464653"/>
              </a:buClr>
              <a:buSzTx/>
              <a:buFont typeface="Arial" pitchFamily="34" charset="0"/>
              <a:buChar char="•"/>
            </a:pPr>
            <a:r>
              <a:rPr lang="pl-PL" sz="2200" dirty="0">
                <a:solidFill>
                  <a:prstClr val="black"/>
                </a:solidFill>
                <a:latin typeface="Trebuchet MS"/>
              </a:rPr>
              <a:t>pod produktami korozji lub innymi ciałami stałymi.</a:t>
            </a:r>
          </a:p>
        </p:txBody>
      </p:sp>
      <p:pic>
        <p:nvPicPr>
          <p:cNvPr id="11"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l="4814" t="9091"/>
          <a:stretch>
            <a:fillRect/>
          </a:stretch>
        </p:blipFill>
        <p:spPr bwMode="auto">
          <a:xfrm>
            <a:off x="6215073" y="1928802"/>
            <a:ext cx="2653823" cy="2214578"/>
          </a:xfrm>
          <a:prstGeom prst="rect">
            <a:avLst/>
          </a:prstGeom>
          <a:noFill/>
          <a:ln w="9525">
            <a:noFill/>
            <a:miter lim="800000"/>
            <a:headEnd/>
            <a:tailEnd/>
          </a:ln>
        </p:spPr>
      </p:pic>
      <p:sp>
        <p:nvSpPr>
          <p:cNvPr id="13" name="Prostokąt zaokrąglony 12"/>
          <p:cNvSpPr/>
          <p:nvPr/>
        </p:nvSpPr>
        <p:spPr>
          <a:xfrm>
            <a:off x="357158" y="5143512"/>
            <a:ext cx="8429684" cy="1367046"/>
          </a:xfrm>
          <a:prstGeom prst="roundRect">
            <a:avLst>
              <a:gd name="adj" fmla="val 15660"/>
            </a:avLst>
          </a:prstGeom>
          <a:solidFill>
            <a:schemeClr val="bg1">
              <a:alpha val="84000"/>
            </a:schemeClr>
          </a:solidFill>
        </p:spPr>
        <p:style>
          <a:lnRef idx="1">
            <a:schemeClr val="accent5"/>
          </a:lnRef>
          <a:fillRef idx="2">
            <a:schemeClr val="accent5"/>
          </a:fillRef>
          <a:effectRef idx="1">
            <a:schemeClr val="accent5"/>
          </a:effectRef>
          <a:fontRef idx="minor">
            <a:schemeClr val="dk1"/>
          </a:fontRef>
        </p:style>
        <p:txBody>
          <a:bodyPr wrap="square">
            <a:spAutoFit/>
          </a:bodyPr>
          <a:lstStyle/>
          <a:p>
            <a:pPr marL="266700" indent="-266700" defTabSz="914400" fontAlgn="auto" hangingPunct="1">
              <a:lnSpc>
                <a:spcPct val="100000"/>
              </a:lnSpc>
              <a:spcBef>
                <a:spcPts val="0"/>
              </a:spcBef>
              <a:spcAft>
                <a:spcPts val="0"/>
              </a:spcAft>
              <a:buClr>
                <a:srgbClr val="464653"/>
              </a:buClr>
              <a:buSzTx/>
              <a:buFont typeface="Arial" pitchFamily="34" charset="0"/>
              <a:buChar char="•"/>
            </a:pPr>
            <a:r>
              <a:rPr lang="pl-PL" sz="2500" dirty="0">
                <a:solidFill>
                  <a:prstClr val="black"/>
                </a:solidFill>
                <a:latin typeface="Trebuchet MS"/>
              </a:rPr>
              <a:t>Atak korozji w szczelinach może wystąpić w dużo łagodniejszych warunkach niż potrzebnych do zapoczątkowania korozji wżerowej. </a:t>
            </a:r>
          </a:p>
        </p:txBody>
      </p:sp>
    </p:spTree>
  </p:cSld>
  <p:clrMapOvr>
    <a:masterClrMapping/>
  </p:clrMapOvr>
  <p:transition>
    <p:cover dir="l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Prostokąt 4"/>
          <p:cNvSpPr/>
          <p:nvPr/>
        </p:nvSpPr>
        <p:spPr>
          <a:xfrm>
            <a:off x="215454" y="739395"/>
            <a:ext cx="4785174" cy="396000"/>
          </a:xfrm>
          <a:prstGeom prst="rect">
            <a:avLst/>
          </a:prstGeom>
          <a:gradFill flip="none" rotWithShape="1">
            <a:gsLst>
              <a:gs pos="8000">
                <a:srgbClr val="CCECFF"/>
              </a:gs>
              <a:gs pos="100000">
                <a:schemeClr val="accent2">
                  <a:lumMod val="40000"/>
                  <a:lumOff val="60000"/>
                  <a:tint val="23500"/>
                  <a:satMod val="160000"/>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dirty="0">
              <a:latin typeface="Trebuchet MS" pitchFamily="34" charset="0"/>
            </a:endParaRPr>
          </a:p>
        </p:txBody>
      </p:sp>
      <p:sp>
        <p:nvSpPr>
          <p:cNvPr id="6" name="Prostokąt 5"/>
          <p:cNvSpPr/>
          <p:nvPr/>
        </p:nvSpPr>
        <p:spPr>
          <a:xfrm>
            <a:off x="215454" y="739397"/>
            <a:ext cx="4896098" cy="400110"/>
          </a:xfrm>
          <a:prstGeom prst="rect">
            <a:avLst/>
          </a:prstGeom>
          <a:solidFill>
            <a:srgbClr val="CCECFF"/>
          </a:solidFill>
          <a:ln>
            <a:solidFill>
              <a:schemeClr val="tx1"/>
            </a:solidFill>
          </a:ln>
        </p:spPr>
        <p:txBody>
          <a:bodyPr wrap="square">
            <a:spAutoFit/>
          </a:bodyPr>
          <a:lstStyle/>
          <a:p>
            <a:r>
              <a:rPr lang="pl-PL" sz="2000" b="1" dirty="0">
                <a:latin typeface="Trebuchet MS" pitchFamily="34" charset="0"/>
              </a:rPr>
              <a:t>  Formy korozji – korozja galwaniczna</a:t>
            </a:r>
          </a:p>
        </p:txBody>
      </p:sp>
      <p:sp>
        <p:nvSpPr>
          <p:cNvPr id="7" name="Prostokąt 6"/>
          <p:cNvSpPr/>
          <p:nvPr/>
        </p:nvSpPr>
        <p:spPr>
          <a:xfrm>
            <a:off x="323528" y="1071546"/>
            <a:ext cx="8820472" cy="598754"/>
          </a:xfrm>
          <a:prstGeom prst="rect">
            <a:avLst/>
          </a:prstGeom>
        </p:spPr>
        <p:txBody>
          <a:bodyPr wrap="square">
            <a:spAutoFit/>
          </a:bodyPr>
          <a:lstStyle/>
          <a:p>
            <a:pPr marL="176213" indent="-176213">
              <a:lnSpc>
                <a:spcPct val="150000"/>
              </a:lnSpc>
              <a:buClr>
                <a:schemeClr val="accent1"/>
              </a:buClr>
            </a:pPr>
            <a:r>
              <a:rPr lang="pl-PL" sz="2500" dirty="0">
                <a:latin typeface="Trebuchet MS" pitchFamily="34" charset="0"/>
              </a:rPr>
              <a:t>  Korozja galwaniczna:</a:t>
            </a:r>
            <a:endParaRPr lang="pl-PL" sz="2500" baseline="30000" dirty="0">
              <a:solidFill>
                <a:prstClr val="black"/>
              </a:solidFill>
              <a:latin typeface="Trebuchet MS"/>
            </a:endParaRPr>
          </a:p>
        </p:txBody>
      </p:sp>
      <p:sp>
        <p:nvSpPr>
          <p:cNvPr id="9" name="Prostokąt zaokrąglony 8"/>
          <p:cNvSpPr/>
          <p:nvPr/>
        </p:nvSpPr>
        <p:spPr>
          <a:xfrm>
            <a:off x="359024" y="1671392"/>
            <a:ext cx="8640960" cy="1080000"/>
          </a:xfrm>
          <a:prstGeom prst="roundRect">
            <a:avLst>
              <a:gd name="adj" fmla="val 17799"/>
            </a:avLst>
          </a:prstGeom>
          <a:ln>
            <a:solidFill>
              <a:srgbClr val="01B6EF"/>
            </a:solidFill>
          </a:ln>
        </p:spPr>
        <p:style>
          <a:lnRef idx="2">
            <a:schemeClr val="accent1"/>
          </a:lnRef>
          <a:fillRef idx="1">
            <a:schemeClr val="lt1"/>
          </a:fillRef>
          <a:effectRef idx="0">
            <a:schemeClr val="accent1"/>
          </a:effectRef>
          <a:fontRef idx="minor">
            <a:schemeClr val="dk1"/>
          </a:fontRef>
        </p:style>
        <p:txBody>
          <a:bodyPr wrap="square">
            <a:spAutoFit/>
          </a:bodyPr>
          <a:lstStyle/>
          <a:p>
            <a:pPr defTabSz="914400" fontAlgn="auto" hangingPunct="1">
              <a:lnSpc>
                <a:spcPct val="100000"/>
              </a:lnSpc>
              <a:spcBef>
                <a:spcPts val="0"/>
              </a:spcBef>
              <a:spcAft>
                <a:spcPts val="0"/>
              </a:spcAft>
              <a:buClrTx/>
              <a:buSzTx/>
              <a:buFontTx/>
              <a:buNone/>
            </a:pPr>
            <a:r>
              <a:rPr lang="pl-PL" sz="2000" dirty="0">
                <a:solidFill>
                  <a:prstClr val="black"/>
                </a:solidFill>
                <a:latin typeface="Trebuchet MS"/>
              </a:rPr>
              <a:t>Występuje, gdy dwa różne metale - wystarczająco oddalone od siebie w szeregu napięciowym metali, zanurzone w tym samym elektrolicie będą  ze sobą w kontakcie elektrycznym. </a:t>
            </a:r>
          </a:p>
        </p:txBody>
      </p:sp>
      <p:pic>
        <p:nvPicPr>
          <p:cNvPr id="11" name="Picture 4"/>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4618670" y="2823520"/>
            <a:ext cx="4352760" cy="3429000"/>
          </a:xfrm>
          <a:prstGeom prst="rect">
            <a:avLst/>
          </a:prstGeom>
          <a:noFill/>
          <a:ln w="9525">
            <a:noFill/>
            <a:miter lim="800000"/>
            <a:headEnd/>
            <a:tailEnd/>
          </a:ln>
        </p:spPr>
      </p:pic>
      <p:sp>
        <p:nvSpPr>
          <p:cNvPr id="13" name="Prostokąt 12"/>
          <p:cNvSpPr/>
          <p:nvPr/>
        </p:nvSpPr>
        <p:spPr>
          <a:xfrm>
            <a:off x="3563888" y="6229382"/>
            <a:ext cx="5580112" cy="307777"/>
          </a:xfrm>
          <a:prstGeom prst="rect">
            <a:avLst/>
          </a:prstGeom>
        </p:spPr>
        <p:txBody>
          <a:bodyPr wrap="square">
            <a:spAutoFit/>
          </a:bodyPr>
          <a:lstStyle/>
          <a:p>
            <a:pPr algn="r" defTabSz="914400" fontAlgn="auto" hangingPunct="1">
              <a:lnSpc>
                <a:spcPct val="100000"/>
              </a:lnSpc>
              <a:spcBef>
                <a:spcPts val="0"/>
              </a:spcBef>
              <a:spcAft>
                <a:spcPts val="0"/>
              </a:spcAft>
              <a:buClrTx/>
              <a:buSzTx/>
              <a:buFontTx/>
              <a:buNone/>
            </a:pPr>
            <a:r>
              <a:rPr lang="pl-PL" sz="1400" i="1" dirty="0">
                <a:solidFill>
                  <a:prstClr val="black"/>
                </a:solidFill>
                <a:latin typeface="Trebuchet MS"/>
              </a:rPr>
              <a:t>Szereg napięciowy metali w wodzie morskiej przy 10°C</a:t>
            </a:r>
          </a:p>
        </p:txBody>
      </p:sp>
      <p:sp>
        <p:nvSpPr>
          <p:cNvPr id="14" name="Prostokąt 13"/>
          <p:cNvSpPr/>
          <p:nvPr/>
        </p:nvSpPr>
        <p:spPr bwMode="auto">
          <a:xfrm>
            <a:off x="4679504" y="3680028"/>
            <a:ext cx="4283968" cy="216000"/>
          </a:xfrm>
          <a:prstGeom prst="rect">
            <a:avLst/>
          </a:prstGeom>
          <a:noFill/>
          <a:ln>
            <a:solidFill>
              <a:srgbClr val="C0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8" charset="0"/>
              <a:buNone/>
              <a:tabLst/>
            </a:pPr>
            <a:endParaRPr kumimoji="0" lang="en-GB" sz="1800" b="0" i="0" u="none" strike="noStrike" cap="none" normalizeH="0" baseline="0">
              <a:ln>
                <a:noFill/>
              </a:ln>
              <a:effectLst/>
              <a:latin typeface="Arial" charset="0"/>
            </a:endParaRPr>
          </a:p>
        </p:txBody>
      </p:sp>
      <p:sp>
        <p:nvSpPr>
          <p:cNvPr id="15" name="Prostokąt z rogami zaokrąglonymi po przekątnej 14"/>
          <p:cNvSpPr/>
          <p:nvPr/>
        </p:nvSpPr>
        <p:spPr bwMode="auto">
          <a:xfrm>
            <a:off x="4571640" y="5257544"/>
            <a:ext cx="1332000" cy="517854"/>
          </a:xfrm>
          <a:prstGeom prst="round2DiagRect">
            <a:avLst/>
          </a:prstGeom>
          <a:solidFill>
            <a:schemeClr val="accent3">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pitchFamily="18" charset="0"/>
              <a:buNone/>
              <a:tabLst/>
            </a:pPr>
            <a:r>
              <a:rPr kumimoji="0" lang="pl-PL" sz="1600" b="0" i="0" u="none" strike="noStrike" cap="none" normalizeH="0" baseline="0" dirty="0">
                <a:ln>
                  <a:noFill/>
                </a:ln>
                <a:effectLst/>
                <a:latin typeface="Trebuchet MS" panose="020B0603020202020204" pitchFamily="34" charset="0"/>
              </a:rPr>
              <a:t>bardziej anodowe</a:t>
            </a:r>
            <a:endParaRPr kumimoji="0" lang="en-GB" sz="1600" b="0" i="0" u="none" strike="noStrike" cap="none" normalizeH="0" baseline="0" dirty="0">
              <a:ln>
                <a:noFill/>
              </a:ln>
              <a:effectLst/>
              <a:latin typeface="Trebuchet MS" panose="020B0603020202020204" pitchFamily="34" charset="0"/>
            </a:endParaRPr>
          </a:p>
        </p:txBody>
      </p:sp>
      <p:sp>
        <p:nvSpPr>
          <p:cNvPr id="16" name="Prostokąt z rogami zaokrąglonymi po przekątnej 15"/>
          <p:cNvSpPr/>
          <p:nvPr/>
        </p:nvSpPr>
        <p:spPr bwMode="auto">
          <a:xfrm>
            <a:off x="4175776" y="2823520"/>
            <a:ext cx="2123728" cy="612000"/>
          </a:xfrm>
          <a:prstGeom prst="round2DiagRect">
            <a:avLst/>
          </a:prstGeom>
          <a:solidFill>
            <a:schemeClr val="accent3">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pitchFamily="18" charset="0"/>
              <a:buNone/>
              <a:tabLst/>
            </a:pPr>
            <a:r>
              <a:rPr lang="pl-PL" sz="1600" dirty="0">
                <a:latin typeface="Trebuchet MS" panose="020B0603020202020204" pitchFamily="34" charset="0"/>
              </a:rPr>
              <a:t>bardziej szlachetne - katodowe</a:t>
            </a:r>
            <a:endParaRPr kumimoji="0" lang="en-GB" sz="1600" b="0" i="0" u="none" strike="noStrike" cap="none" normalizeH="0" baseline="0" dirty="0">
              <a:ln>
                <a:noFill/>
              </a:ln>
              <a:effectLst/>
              <a:latin typeface="Trebuchet MS" panose="020B0603020202020204" pitchFamily="34" charset="0"/>
            </a:endParaRPr>
          </a:p>
        </p:txBody>
      </p:sp>
      <p:sp>
        <p:nvSpPr>
          <p:cNvPr id="17" name="Rectangle 1"/>
          <p:cNvSpPr>
            <a:spLocks noChangeArrowheads="1"/>
          </p:cNvSpPr>
          <p:nvPr/>
        </p:nvSpPr>
        <p:spPr bwMode="auto">
          <a:xfrm>
            <a:off x="285720" y="3643314"/>
            <a:ext cx="4032040" cy="2442583"/>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vert="horz" wrap="square" lIns="36000" tIns="36000" rIns="36000" bIns="36000" numCol="1" anchor="ctr" anchorCtr="0" compatLnSpc="1">
            <a:prstTxWarp prst="textNoShape">
              <a:avLst/>
            </a:prstTxWarp>
            <a:spAutoFit/>
          </a:bodyPr>
          <a:lstStyle/>
          <a:p>
            <a:pPr marL="266700" indent="-266700" defTabSz="914400" hangingPunct="1">
              <a:lnSpc>
                <a:spcPct val="100000"/>
              </a:lnSpc>
              <a:buClrTx/>
              <a:buSzTx/>
              <a:buFont typeface="Arial" pitchFamily="34" charset="0"/>
              <a:buChar char="•"/>
            </a:pPr>
            <a:r>
              <a:rPr lang="pl-PL" altLang="ja-JP" sz="2200" dirty="0">
                <a:solidFill>
                  <a:prstClr val="black"/>
                </a:solidFill>
                <a:latin typeface="Trebuchet MS"/>
                <a:ea typeface="MS Mincho" pitchFamily="49" charset="-128"/>
                <a:cs typeface="Times New Roman" pitchFamily="18" charset="0"/>
              </a:rPr>
              <a:t>Stal nierdzewna w połączeniu z innymi metalami rzadko ulega korozji galwanicznej</a:t>
            </a:r>
          </a:p>
          <a:p>
            <a:pPr marL="266700" indent="-266700" defTabSz="914400" hangingPunct="1">
              <a:lnSpc>
                <a:spcPct val="100000"/>
              </a:lnSpc>
              <a:buClrTx/>
              <a:buSzTx/>
              <a:buFont typeface="Arial" pitchFamily="34" charset="0"/>
              <a:buChar char="•"/>
            </a:pPr>
            <a:endParaRPr lang="pl-PL" altLang="ja-JP" sz="2200" dirty="0">
              <a:solidFill>
                <a:prstClr val="black"/>
              </a:solidFill>
              <a:latin typeface="Trebuchet MS"/>
              <a:ea typeface="MS Mincho" pitchFamily="49" charset="-128"/>
              <a:cs typeface="Times New Roman" pitchFamily="18" charset="0"/>
            </a:endParaRPr>
          </a:p>
          <a:p>
            <a:pPr marL="266700" indent="-266700" defTabSz="914400" hangingPunct="1">
              <a:lnSpc>
                <a:spcPct val="100000"/>
              </a:lnSpc>
              <a:buClrTx/>
              <a:buSzTx/>
              <a:buFont typeface="Arial" pitchFamily="34" charset="0"/>
              <a:buChar char="•"/>
            </a:pPr>
            <a:r>
              <a:rPr lang="pl-PL" altLang="ja-JP" sz="2200" dirty="0">
                <a:solidFill>
                  <a:prstClr val="black"/>
                </a:solidFill>
                <a:latin typeface="Trebuchet MS"/>
                <a:ea typeface="MS Mincho" pitchFamily="49" charset="-128"/>
                <a:cs typeface="Times New Roman" pitchFamily="18" charset="0"/>
              </a:rPr>
              <a:t>Przyspiesza korozję innych metali </a:t>
            </a:r>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Prostokąt 4"/>
          <p:cNvSpPr/>
          <p:nvPr/>
        </p:nvSpPr>
        <p:spPr>
          <a:xfrm>
            <a:off x="287461" y="1117945"/>
            <a:ext cx="8820472" cy="3754874"/>
          </a:xfrm>
          <a:prstGeom prst="rect">
            <a:avLst/>
          </a:prstGeom>
        </p:spPr>
        <p:txBody>
          <a:bodyPr wrap="square">
            <a:spAutoFit/>
          </a:bodyPr>
          <a:lstStyle/>
          <a:p>
            <a:pPr marL="176213" indent="-176213">
              <a:lnSpc>
                <a:spcPct val="114000"/>
              </a:lnSpc>
              <a:buClr>
                <a:schemeClr val="accent1"/>
              </a:buClr>
            </a:pPr>
            <a:r>
              <a:rPr lang="pl-PL" sz="2000" dirty="0">
                <a:latin typeface="Trebuchet MS" pitchFamily="34" charset="0"/>
              </a:rPr>
              <a:t>Korozja galwaniczna zależy od:</a:t>
            </a:r>
          </a:p>
          <a:p>
            <a:pPr marL="363538" indent="-188913">
              <a:lnSpc>
                <a:spcPct val="114000"/>
              </a:lnSpc>
              <a:spcAft>
                <a:spcPts val="600"/>
              </a:spcAft>
              <a:buClr>
                <a:schemeClr val="accent1"/>
              </a:buClr>
              <a:buFont typeface="Arial" pitchFamily="34" charset="0"/>
              <a:buChar char="•"/>
            </a:pPr>
            <a:r>
              <a:rPr lang="pl-PL" sz="2000" dirty="0">
                <a:latin typeface="Trebuchet MS" pitchFamily="34" charset="0"/>
              </a:rPr>
              <a:t>różnicy potencjałów między metalami – im większa tym większa szybkość korozji</a:t>
            </a:r>
          </a:p>
          <a:p>
            <a:pPr marL="363538" indent="-188913">
              <a:lnSpc>
                <a:spcPct val="114000"/>
              </a:lnSpc>
              <a:spcAft>
                <a:spcPts val="600"/>
              </a:spcAft>
              <a:buClr>
                <a:schemeClr val="accent1"/>
              </a:buClr>
              <a:buFont typeface="Arial" pitchFamily="34" charset="0"/>
              <a:buChar char="•"/>
            </a:pPr>
            <a:r>
              <a:rPr lang="pl-PL" sz="2000" dirty="0">
                <a:solidFill>
                  <a:prstClr val="black"/>
                </a:solidFill>
                <a:latin typeface="Trebuchet MS"/>
              </a:rPr>
              <a:t>stosunku pola powierzchni anody do katody - istotną rolę odgrywa obszar zwilżany przez elektrolit</a:t>
            </a:r>
            <a:endParaRPr lang="pl-PL" sz="2000" dirty="0">
              <a:latin typeface="Trebuchet MS" pitchFamily="34" charset="0"/>
            </a:endParaRPr>
          </a:p>
          <a:p>
            <a:pPr marL="363538" lvl="1" indent="-188913">
              <a:lnSpc>
                <a:spcPct val="114000"/>
              </a:lnSpc>
              <a:buClr>
                <a:schemeClr val="accent1"/>
              </a:buClr>
              <a:buFont typeface="Arial" pitchFamily="34" charset="0"/>
              <a:buChar char="•"/>
            </a:pPr>
            <a:r>
              <a:rPr lang="pl-PL" sz="2000" dirty="0">
                <a:solidFill>
                  <a:prstClr val="black"/>
                </a:solidFill>
                <a:latin typeface="Trebuchet MS"/>
              </a:rPr>
              <a:t>przewodności elektrycznej </a:t>
            </a:r>
            <a:br>
              <a:rPr lang="pl-PL" sz="2000" dirty="0">
                <a:solidFill>
                  <a:prstClr val="black"/>
                </a:solidFill>
                <a:latin typeface="Trebuchet MS"/>
              </a:rPr>
            </a:br>
            <a:r>
              <a:rPr lang="pl-PL" sz="2000" dirty="0">
                <a:solidFill>
                  <a:prstClr val="black"/>
                </a:solidFill>
                <a:latin typeface="Trebuchet MS"/>
              </a:rPr>
              <a:t>elektrolitu – </a:t>
            </a:r>
            <a:r>
              <a:rPr lang="pl-PL" sz="2000" b="1" dirty="0">
                <a:solidFill>
                  <a:prstClr val="black"/>
                </a:solidFill>
                <a:latin typeface="Trebuchet MS"/>
              </a:rPr>
              <a:t>woda deszczowa </a:t>
            </a:r>
            <a:br>
              <a:rPr lang="pl-PL" sz="2000" b="1" dirty="0">
                <a:solidFill>
                  <a:prstClr val="black"/>
                </a:solidFill>
                <a:latin typeface="Trebuchet MS"/>
              </a:rPr>
            </a:br>
            <a:r>
              <a:rPr lang="pl-PL" sz="2000" b="1" dirty="0">
                <a:solidFill>
                  <a:prstClr val="black"/>
                </a:solidFill>
                <a:latin typeface="Trebuchet MS"/>
              </a:rPr>
              <a:t>jest słabym elektrolitem dopóki </a:t>
            </a:r>
          </a:p>
          <a:p>
            <a:pPr marL="363538" lvl="1" indent="-188913">
              <a:lnSpc>
                <a:spcPct val="114000"/>
              </a:lnSpc>
              <a:buClr>
                <a:schemeClr val="accent1"/>
              </a:buClr>
            </a:pPr>
            <a:r>
              <a:rPr lang="pl-PL" sz="2000" dirty="0">
                <a:solidFill>
                  <a:prstClr val="black"/>
                </a:solidFill>
                <a:latin typeface="Trebuchet MS"/>
              </a:rPr>
              <a:t>   nie zawiera rozpuszczonych soli</a:t>
            </a:r>
          </a:p>
          <a:p>
            <a:pPr marL="363538" lvl="1" indent="-188913">
              <a:lnSpc>
                <a:spcPct val="114000"/>
              </a:lnSpc>
              <a:buClr>
                <a:schemeClr val="accent1"/>
              </a:buClr>
            </a:pPr>
            <a:r>
              <a:rPr lang="pl-PL" sz="2000" dirty="0">
                <a:solidFill>
                  <a:prstClr val="black"/>
                </a:solidFill>
                <a:latin typeface="Trebuchet MS"/>
              </a:rPr>
              <a:t>   i jonów.</a:t>
            </a:r>
          </a:p>
        </p:txBody>
      </p:sp>
      <p:pic>
        <p:nvPicPr>
          <p:cNvPr id="6" name="Obraz 5" descr="relativeAreaEffect_v02.jpg"/>
          <p:cNvPicPr>
            <a:picLocks noChangeAspect="1"/>
          </p:cNvPicPr>
          <p:nvPr/>
        </p:nvPicPr>
        <p:blipFill>
          <a:blip r:embed="rId3" cstate="email">
            <a:extLst>
              <a:ext uri="{28A0092B-C50C-407E-A947-70E740481C1C}">
                <a14:useLocalDpi xmlns:a14="http://schemas.microsoft.com/office/drawing/2010/main" xmlns=""/>
              </a:ext>
            </a:extLst>
          </a:blip>
          <a:srcRect/>
          <a:stretch>
            <a:fillRect/>
          </a:stretch>
        </p:blipFill>
        <p:spPr>
          <a:xfrm>
            <a:off x="4714876" y="2714620"/>
            <a:ext cx="4104457" cy="1808501"/>
          </a:xfrm>
          <a:prstGeom prst="rect">
            <a:avLst/>
          </a:prstGeom>
        </p:spPr>
      </p:pic>
      <p:sp>
        <p:nvSpPr>
          <p:cNvPr id="7" name="Tytuł 2"/>
          <p:cNvSpPr txBox="1">
            <a:spLocks/>
          </p:cNvSpPr>
          <p:nvPr/>
        </p:nvSpPr>
        <p:spPr>
          <a:xfrm>
            <a:off x="4714876" y="4500570"/>
            <a:ext cx="1872210" cy="481033"/>
          </a:xfrm>
          <a:prstGeom prst="rect">
            <a:avLst/>
          </a:prstGeom>
        </p:spPr>
        <p:txBody>
          <a:bodyPr>
            <a:noAutofit/>
          </a:bodyPr>
          <a:lstStyle/>
          <a:p>
            <a:pPr defTabSz="914400" fontAlgn="auto" hangingPunct="1">
              <a:lnSpc>
                <a:spcPct val="100000"/>
              </a:lnSpc>
              <a:spcBef>
                <a:spcPts val="0"/>
              </a:spcBef>
              <a:spcAft>
                <a:spcPts val="0"/>
              </a:spcAft>
              <a:buClrTx/>
              <a:buSzTx/>
              <a:buFontTx/>
              <a:buNone/>
            </a:pPr>
            <a:r>
              <a:rPr lang="pl-PL" dirty="0">
                <a:solidFill>
                  <a:prstClr val="black"/>
                </a:solidFill>
                <a:effectLst>
                  <a:outerShdw blurRad="38100" dist="38100" dir="2700000" algn="tl">
                    <a:srgbClr val="000000">
                      <a:alpha val="43137"/>
                    </a:srgbClr>
                  </a:outerShdw>
                </a:effectLst>
                <a:latin typeface="Trebuchet MS"/>
              </a:rPr>
              <a:t>Znaczna korozja</a:t>
            </a:r>
          </a:p>
        </p:txBody>
      </p:sp>
      <p:sp>
        <p:nvSpPr>
          <p:cNvPr id="9" name="Tytuł 2"/>
          <p:cNvSpPr txBox="1">
            <a:spLocks/>
          </p:cNvSpPr>
          <p:nvPr/>
        </p:nvSpPr>
        <p:spPr>
          <a:xfrm>
            <a:off x="6357950" y="4500570"/>
            <a:ext cx="1944216" cy="481033"/>
          </a:xfrm>
          <a:prstGeom prst="rect">
            <a:avLst/>
          </a:prstGeom>
        </p:spPr>
        <p:txBody>
          <a:bodyPr>
            <a:noAutofit/>
          </a:bodyPr>
          <a:lstStyle/>
          <a:p>
            <a:pPr algn="r" defTabSz="914400" fontAlgn="auto" hangingPunct="1">
              <a:lnSpc>
                <a:spcPct val="100000"/>
              </a:lnSpc>
              <a:spcBef>
                <a:spcPts val="0"/>
              </a:spcBef>
              <a:spcAft>
                <a:spcPts val="0"/>
              </a:spcAft>
              <a:buClrTx/>
              <a:buSzTx/>
              <a:buFontTx/>
              <a:buNone/>
            </a:pPr>
            <a:r>
              <a:rPr lang="pl-PL" dirty="0">
                <a:solidFill>
                  <a:prstClr val="black"/>
                </a:solidFill>
                <a:effectLst>
                  <a:outerShdw blurRad="38100" dist="38100" dir="2700000" algn="tl">
                    <a:srgbClr val="000000">
                      <a:alpha val="43137"/>
                    </a:srgbClr>
                  </a:outerShdw>
                </a:effectLst>
                <a:latin typeface="Trebuchet MS"/>
              </a:rPr>
              <a:t>Brak korozji</a:t>
            </a:r>
          </a:p>
        </p:txBody>
      </p:sp>
      <p:sp>
        <p:nvSpPr>
          <p:cNvPr id="11" name="Prostokąt z rogami ściętymi po przekątnej 10"/>
          <p:cNvSpPr/>
          <p:nvPr/>
        </p:nvSpPr>
        <p:spPr>
          <a:xfrm>
            <a:off x="357158" y="4857760"/>
            <a:ext cx="8568629" cy="1532334"/>
          </a:xfrm>
          <a:prstGeom prst="snip2DiagRect">
            <a:avLst>
              <a:gd name="adj1" fmla="val 0"/>
              <a:gd name="adj2" fmla="val 9821"/>
            </a:avLst>
          </a:prstGeom>
        </p:spPr>
        <p:style>
          <a:lnRef idx="2">
            <a:schemeClr val="accent3"/>
          </a:lnRef>
          <a:fillRef idx="1">
            <a:schemeClr val="lt1"/>
          </a:fillRef>
          <a:effectRef idx="0">
            <a:schemeClr val="accent3"/>
          </a:effectRef>
          <a:fontRef idx="minor">
            <a:schemeClr val="dk1"/>
          </a:fontRef>
        </p:style>
        <p:txBody>
          <a:bodyPr wrap="square">
            <a:spAutoFit/>
          </a:bodyPr>
          <a:lstStyle/>
          <a:p>
            <a:pPr marL="266700" indent="-266700" defTabSz="914400" fontAlgn="auto" hangingPunct="1">
              <a:lnSpc>
                <a:spcPct val="100000"/>
              </a:lnSpc>
              <a:spcBef>
                <a:spcPts val="0"/>
              </a:spcBef>
              <a:spcAft>
                <a:spcPts val="0"/>
              </a:spcAft>
              <a:buClrTx/>
              <a:buSzTx/>
              <a:buFont typeface="Arial" pitchFamily="34" charset="0"/>
              <a:buChar char="•"/>
            </a:pPr>
            <a:r>
              <a:rPr lang="pl-PL" sz="2100" dirty="0">
                <a:solidFill>
                  <a:schemeClr val="tx1"/>
                </a:solidFill>
                <a:latin typeface="Trebuchet MS"/>
              </a:rPr>
              <a:t>Nie stosować elementów złącznych z </a:t>
            </a:r>
            <a:r>
              <a:rPr lang="pl-PL" sz="2100" b="1" dirty="0">
                <a:solidFill>
                  <a:schemeClr val="tx1"/>
                </a:solidFill>
                <a:latin typeface="Trebuchet MS"/>
              </a:rPr>
              <a:t>aluminium</a:t>
            </a:r>
            <a:r>
              <a:rPr lang="pl-PL" sz="2100" dirty="0">
                <a:solidFill>
                  <a:schemeClr val="tx1"/>
                </a:solidFill>
                <a:latin typeface="Trebuchet MS"/>
              </a:rPr>
              <a:t> do łączenia stali nierdzewnej, stosować tylko </a:t>
            </a:r>
            <a:r>
              <a:rPr lang="pl-PL" sz="2100" b="1" dirty="0">
                <a:solidFill>
                  <a:schemeClr val="tx1"/>
                </a:solidFill>
                <a:latin typeface="Trebuchet MS"/>
              </a:rPr>
              <a:t>nierdzewne</a:t>
            </a:r>
            <a:r>
              <a:rPr lang="pl-PL" sz="2100" dirty="0">
                <a:solidFill>
                  <a:schemeClr val="tx1"/>
                </a:solidFill>
                <a:latin typeface="Trebuchet MS"/>
              </a:rPr>
              <a:t>. </a:t>
            </a:r>
          </a:p>
          <a:p>
            <a:pPr marL="266700" indent="-266700" defTabSz="914400" fontAlgn="auto" hangingPunct="1">
              <a:lnSpc>
                <a:spcPct val="100000"/>
              </a:lnSpc>
              <a:spcBef>
                <a:spcPts val="0"/>
              </a:spcBef>
              <a:spcAft>
                <a:spcPts val="0"/>
              </a:spcAft>
              <a:buClrTx/>
              <a:buSzTx/>
              <a:buFont typeface="Arial" pitchFamily="34" charset="0"/>
              <a:buChar char="•"/>
            </a:pPr>
            <a:r>
              <a:rPr lang="pl-PL" sz="2100" dirty="0">
                <a:solidFill>
                  <a:schemeClr val="tx1"/>
                </a:solidFill>
                <a:latin typeface="Trebuchet MS"/>
              </a:rPr>
              <a:t>Dotyczy to także zastosowania elementów złącznych z ocynkowanej stali węglowej do łączenia stali nierdzewnej.</a:t>
            </a:r>
          </a:p>
        </p:txBody>
      </p:sp>
      <p:sp>
        <p:nvSpPr>
          <p:cNvPr id="13" name="Prostokąt 12"/>
          <p:cNvSpPr/>
          <p:nvPr/>
        </p:nvSpPr>
        <p:spPr>
          <a:xfrm>
            <a:off x="287461" y="714356"/>
            <a:ext cx="4713167" cy="396000"/>
          </a:xfrm>
          <a:prstGeom prst="rect">
            <a:avLst/>
          </a:prstGeom>
          <a:solidFill>
            <a:srgbClr val="CCEC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dirty="0">
              <a:latin typeface="Trebuchet MS" pitchFamily="34" charset="0"/>
            </a:endParaRPr>
          </a:p>
        </p:txBody>
      </p:sp>
      <p:sp>
        <p:nvSpPr>
          <p:cNvPr id="14" name="Prostokąt 13"/>
          <p:cNvSpPr/>
          <p:nvPr/>
        </p:nvSpPr>
        <p:spPr>
          <a:xfrm>
            <a:off x="287461" y="714358"/>
            <a:ext cx="4896098" cy="378565"/>
          </a:xfrm>
          <a:prstGeom prst="rect">
            <a:avLst/>
          </a:prstGeom>
        </p:spPr>
        <p:txBody>
          <a:bodyPr wrap="square">
            <a:spAutoFit/>
          </a:bodyPr>
          <a:lstStyle/>
          <a:p>
            <a:r>
              <a:rPr lang="pl-PL" sz="2000" b="1" dirty="0">
                <a:latin typeface="Trebuchet MS" pitchFamily="34" charset="0"/>
              </a:rPr>
              <a:t>Formy korozji – korozja galwaniczna</a:t>
            </a:r>
          </a:p>
        </p:txBody>
      </p:sp>
    </p:spTree>
  </p:cSld>
  <p:clrMapOvr>
    <a:masterClrMapping/>
  </p:clrMapOvr>
  <p:transition>
    <p:cover dir="l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Prostokąt 4"/>
          <p:cNvSpPr/>
          <p:nvPr/>
        </p:nvSpPr>
        <p:spPr>
          <a:xfrm>
            <a:off x="5857019" y="1213165"/>
            <a:ext cx="3096344" cy="338554"/>
          </a:xfrm>
          <a:prstGeom prst="rect">
            <a:avLst/>
          </a:prstGeom>
        </p:spPr>
        <p:txBody>
          <a:bodyPr wrap="square">
            <a:spAutoFit/>
          </a:bodyPr>
          <a:lstStyle/>
          <a:p>
            <a:pPr algn="r" defTabSz="914400" fontAlgn="auto" hangingPunct="1">
              <a:lnSpc>
                <a:spcPct val="100000"/>
              </a:lnSpc>
              <a:spcBef>
                <a:spcPts val="0"/>
              </a:spcBef>
              <a:spcAft>
                <a:spcPts val="0"/>
              </a:spcAft>
              <a:buClrTx/>
              <a:buSzTx/>
              <a:buFontTx/>
              <a:buNone/>
            </a:pPr>
            <a:r>
              <a:rPr lang="pl-PL" sz="1600" dirty="0">
                <a:solidFill>
                  <a:prstClr val="black"/>
                </a:solidFill>
                <a:latin typeface="Trebuchet MS"/>
              </a:rPr>
              <a:t>Metal 1-Anoda, 2-Katoda</a:t>
            </a:r>
          </a:p>
        </p:txBody>
      </p:sp>
      <p:sp>
        <p:nvSpPr>
          <p:cNvPr id="6" name="Prostokąt 5"/>
          <p:cNvSpPr/>
          <p:nvPr/>
        </p:nvSpPr>
        <p:spPr>
          <a:xfrm>
            <a:off x="395536" y="785794"/>
            <a:ext cx="8391306" cy="396000"/>
          </a:xfrm>
          <a:prstGeom prst="rect">
            <a:avLst/>
          </a:prstGeom>
          <a:gradFill flip="none" rotWithShape="1">
            <a:gsLst>
              <a:gs pos="8000">
                <a:srgbClr val="CCECFF"/>
              </a:gs>
              <a:gs pos="100000">
                <a:schemeClr val="accent2">
                  <a:lumMod val="40000"/>
                  <a:lumOff val="60000"/>
                  <a:tint val="23500"/>
                  <a:satMod val="160000"/>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dirty="0">
              <a:latin typeface="Trebuchet MS" pitchFamily="34" charset="0"/>
            </a:endParaRPr>
          </a:p>
        </p:txBody>
      </p:sp>
      <p:sp>
        <p:nvSpPr>
          <p:cNvPr id="7" name="Prostokąt 6"/>
          <p:cNvSpPr/>
          <p:nvPr/>
        </p:nvSpPr>
        <p:spPr>
          <a:xfrm>
            <a:off x="428596" y="785794"/>
            <a:ext cx="4896098" cy="378565"/>
          </a:xfrm>
          <a:prstGeom prst="rect">
            <a:avLst/>
          </a:prstGeom>
          <a:solidFill>
            <a:srgbClr val="CCECFF"/>
          </a:solidFill>
          <a:ln>
            <a:solidFill>
              <a:schemeClr val="tx1"/>
            </a:solidFill>
          </a:ln>
        </p:spPr>
        <p:txBody>
          <a:bodyPr wrap="square">
            <a:spAutoFit/>
          </a:bodyPr>
          <a:lstStyle/>
          <a:p>
            <a:r>
              <a:rPr lang="pl-PL" sz="2000" b="1" dirty="0">
                <a:latin typeface="Trebuchet MS" pitchFamily="34" charset="0"/>
              </a:rPr>
              <a:t>Formy korozji – korozja galwaniczna</a:t>
            </a:r>
          </a:p>
        </p:txBody>
      </p:sp>
      <p:pic>
        <p:nvPicPr>
          <p:cNvPr id="9"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l="6936"/>
          <a:stretch>
            <a:fillRect/>
          </a:stretch>
        </p:blipFill>
        <p:spPr bwMode="auto">
          <a:xfrm>
            <a:off x="5484994" y="4143381"/>
            <a:ext cx="3016096" cy="2472630"/>
          </a:xfrm>
          <a:prstGeom prst="rect">
            <a:avLst/>
          </a:prstGeom>
          <a:noFill/>
          <a:ln w="9525">
            <a:noFill/>
            <a:miter lim="800000"/>
            <a:headEnd/>
            <a:tailEnd/>
          </a:ln>
        </p:spPr>
      </p:pic>
      <p:sp>
        <p:nvSpPr>
          <p:cNvPr id="11" name="Rectangle 1"/>
          <p:cNvSpPr>
            <a:spLocks noChangeArrowheads="1"/>
          </p:cNvSpPr>
          <p:nvPr/>
        </p:nvSpPr>
        <p:spPr bwMode="auto">
          <a:xfrm>
            <a:off x="214814" y="4214818"/>
            <a:ext cx="5040152" cy="2534916"/>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vert="horz" wrap="square" lIns="36000" tIns="36000" rIns="36000" bIns="36000" numCol="1" anchor="ctr" anchorCtr="0" compatLnSpc="1">
            <a:prstTxWarp prst="textNoShape">
              <a:avLst/>
            </a:prstTxWarp>
            <a:spAutoFit/>
          </a:bodyPr>
          <a:lstStyle/>
          <a:p>
            <a:pPr marL="266700" indent="-266700" defTabSz="914400" hangingPunct="1">
              <a:lnSpc>
                <a:spcPct val="100000"/>
              </a:lnSpc>
              <a:buClrTx/>
              <a:buSzTx/>
              <a:buFont typeface="Arial" pitchFamily="34" charset="0"/>
              <a:buChar char="•"/>
            </a:pPr>
            <a:r>
              <a:rPr lang="pl-PL" altLang="ja-JP" sz="2000" dirty="0">
                <a:solidFill>
                  <a:prstClr val="black"/>
                </a:solidFill>
                <a:latin typeface="Trebuchet MS"/>
                <a:ea typeface="MS Mincho" pitchFamily="49" charset="-128"/>
                <a:cs typeface="Times New Roman" pitchFamily="18" charset="0"/>
              </a:rPr>
              <a:t>Korozja cząstek żelaza, stali węglowej na powierzchni stali nierdzewnej</a:t>
            </a:r>
          </a:p>
          <a:p>
            <a:pPr marL="266700" indent="-266700" defTabSz="914400" hangingPunct="1">
              <a:lnSpc>
                <a:spcPct val="100000"/>
              </a:lnSpc>
              <a:buClrTx/>
              <a:buSzTx/>
              <a:buFont typeface="Arial" pitchFamily="34" charset="0"/>
              <a:buChar char="•"/>
            </a:pPr>
            <a:r>
              <a:rPr lang="pl-PL" altLang="ja-JP" sz="2000" dirty="0">
                <a:solidFill>
                  <a:prstClr val="black"/>
                </a:solidFill>
                <a:latin typeface="Trebuchet MS"/>
                <a:ea typeface="MS Mincho" pitchFamily="49" charset="-128"/>
                <a:cs typeface="Times New Roman" pitchFamily="18" charset="0"/>
              </a:rPr>
              <a:t>Źródła zanieczyszczeń:</a:t>
            </a:r>
          </a:p>
          <a:p>
            <a:pPr marL="266700" indent="-266700" defTabSz="914400" hangingPunct="1">
              <a:lnSpc>
                <a:spcPct val="100000"/>
              </a:lnSpc>
              <a:buClrTx/>
              <a:buSzTx/>
              <a:buFont typeface="Arial" pitchFamily="34" charset="0"/>
              <a:buChar char="•"/>
            </a:pPr>
            <a:r>
              <a:rPr lang="pl-PL" altLang="ja-JP" sz="2000" dirty="0">
                <a:solidFill>
                  <a:prstClr val="black"/>
                </a:solidFill>
                <a:latin typeface="Trebuchet MS"/>
                <a:ea typeface="MS Mincho" pitchFamily="49" charset="-128"/>
                <a:cs typeface="Times New Roman" pitchFamily="18" charset="0"/>
              </a:rPr>
              <a:t>narzędzia uprzednio stosowane do obróbki stali węglowych,</a:t>
            </a:r>
          </a:p>
          <a:p>
            <a:pPr marL="266700" indent="-266700" defTabSz="914400" hangingPunct="1">
              <a:lnSpc>
                <a:spcPct val="100000"/>
              </a:lnSpc>
              <a:buClrTx/>
              <a:buSzTx/>
              <a:buFont typeface="Arial" pitchFamily="34" charset="0"/>
              <a:buChar char="•"/>
            </a:pPr>
            <a:r>
              <a:rPr lang="pl-PL" altLang="ja-JP" sz="2000" dirty="0">
                <a:solidFill>
                  <a:prstClr val="black"/>
                </a:solidFill>
                <a:latin typeface="Trebuchet MS"/>
                <a:ea typeface="MS Mincho" pitchFamily="49" charset="-128"/>
                <a:cs typeface="Times New Roman" pitchFamily="18" charset="0"/>
              </a:rPr>
              <a:t>Zarysowania powierzchni stalą węglową, cząstki pochodzące ze szlifowania</a:t>
            </a:r>
          </a:p>
        </p:txBody>
      </p:sp>
      <p:pic>
        <p:nvPicPr>
          <p:cNvPr id="13" name="Picture 2"/>
          <p:cNvPicPr>
            <a:picLocks noChangeAspect="1" noChangeArrowheads="1"/>
          </p:cNvPicPr>
          <p:nvPr/>
        </p:nvPicPr>
        <p:blipFill>
          <a:blip r:embed="rId4" cstate="email">
            <a:clrChange>
              <a:clrFrom>
                <a:srgbClr val="E5E5E5"/>
              </a:clrFrom>
              <a:clrTo>
                <a:srgbClr val="E5E5E5">
                  <a:alpha val="0"/>
                </a:srgbClr>
              </a:clrTo>
            </a:clrChange>
            <a:extLst>
              <a:ext uri="{28A0092B-C50C-407E-A947-70E740481C1C}">
                <a14:useLocalDpi xmlns:a14="http://schemas.microsoft.com/office/drawing/2010/main" xmlns=""/>
              </a:ext>
            </a:extLst>
          </a:blip>
          <a:srcRect/>
          <a:stretch>
            <a:fillRect/>
          </a:stretch>
        </p:blipFill>
        <p:spPr bwMode="auto">
          <a:xfrm>
            <a:off x="142397" y="1645213"/>
            <a:ext cx="4441580" cy="1584000"/>
          </a:xfrm>
          <a:prstGeom prst="rect">
            <a:avLst/>
          </a:prstGeom>
          <a:noFill/>
          <a:ln w="9525">
            <a:noFill/>
            <a:miter lim="800000"/>
            <a:headEnd/>
            <a:tailEnd/>
          </a:ln>
        </p:spPr>
      </p:pic>
      <p:sp>
        <p:nvSpPr>
          <p:cNvPr id="14" name="Prostokąt 13"/>
          <p:cNvSpPr/>
          <p:nvPr/>
        </p:nvSpPr>
        <p:spPr>
          <a:xfrm>
            <a:off x="142844" y="1260821"/>
            <a:ext cx="8820472" cy="443198"/>
          </a:xfrm>
          <a:prstGeom prst="rect">
            <a:avLst/>
          </a:prstGeom>
        </p:spPr>
        <p:txBody>
          <a:bodyPr wrap="square">
            <a:spAutoFit/>
          </a:bodyPr>
          <a:lstStyle/>
          <a:p>
            <a:pPr marL="176213" indent="-176213">
              <a:lnSpc>
                <a:spcPct val="114000"/>
              </a:lnSpc>
              <a:buClr>
                <a:schemeClr val="accent1"/>
              </a:buClr>
            </a:pPr>
            <a:r>
              <a:rPr lang="pl-PL" sz="2000" dirty="0">
                <a:latin typeface="Trebuchet MS" pitchFamily="34" charset="0"/>
              </a:rPr>
              <a:t>    Zapobieganie korozji galwanicznej:</a:t>
            </a:r>
          </a:p>
        </p:txBody>
      </p:sp>
      <p:pic>
        <p:nvPicPr>
          <p:cNvPr id="15" name="Picture 2"/>
          <p:cNvPicPr>
            <a:picLocks noChangeAspect="1" noChangeArrowheads="1"/>
          </p:cNvPicPr>
          <p:nvPr/>
        </p:nvPicPr>
        <p:blipFill>
          <a:blip r:embed="rId5" cstate="email">
            <a:clrChange>
              <a:clrFrom>
                <a:srgbClr val="E5E5E5"/>
              </a:clrFrom>
              <a:clrTo>
                <a:srgbClr val="E5E5E5">
                  <a:alpha val="0"/>
                </a:srgbClr>
              </a:clrTo>
            </a:clrChange>
            <a:extLst>
              <a:ext uri="{28A0092B-C50C-407E-A947-70E740481C1C}">
                <a14:useLocalDpi xmlns:a14="http://schemas.microsoft.com/office/drawing/2010/main" xmlns=""/>
              </a:ext>
            </a:extLst>
          </a:blip>
          <a:srcRect/>
          <a:stretch>
            <a:fillRect/>
          </a:stretch>
        </p:blipFill>
        <p:spPr bwMode="auto">
          <a:xfrm>
            <a:off x="4534886" y="1609397"/>
            <a:ext cx="4418477" cy="1692000"/>
          </a:xfrm>
          <a:prstGeom prst="rect">
            <a:avLst/>
          </a:prstGeom>
          <a:noFill/>
          <a:ln w="9525">
            <a:noFill/>
            <a:miter lim="800000"/>
            <a:headEnd/>
            <a:tailEnd/>
          </a:ln>
        </p:spPr>
      </p:pic>
      <p:sp>
        <p:nvSpPr>
          <p:cNvPr id="16" name="Rectangle 1"/>
          <p:cNvSpPr>
            <a:spLocks noChangeArrowheads="1"/>
          </p:cNvSpPr>
          <p:nvPr/>
        </p:nvSpPr>
        <p:spPr bwMode="auto">
          <a:xfrm>
            <a:off x="286414" y="3298815"/>
            <a:ext cx="8604894" cy="722662"/>
          </a:xfrm>
          <a:prstGeom prst="snip2DiagRect">
            <a:avLst>
              <a:gd name="adj1" fmla="val 0"/>
              <a:gd name="adj2" fmla="val 8331"/>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266700" indent="-266700" fontAlgn="base">
              <a:spcBef>
                <a:spcPct val="0"/>
              </a:spcBef>
              <a:spcAft>
                <a:spcPct val="0"/>
              </a:spcAft>
              <a:buFont typeface="Arial" pitchFamily="34" charset="0"/>
              <a:buChar char="•"/>
            </a:pPr>
            <a:r>
              <a:rPr lang="pl-PL" altLang="ja-JP" sz="2000" dirty="0">
                <a:solidFill>
                  <a:prstClr val="black"/>
                </a:solidFill>
                <a:latin typeface="Trebuchet MS" pitchFamily="34" charset="0"/>
                <a:ea typeface="MS Mincho" pitchFamily="49" charset="-128"/>
                <a:cs typeface="Times New Roman" pitchFamily="18" charset="0"/>
              </a:rPr>
              <a:t>Umieszczenie warstwy ochronnej jedynie na anodzie nie zapobiega korozji galwanicznej</a:t>
            </a:r>
          </a:p>
        </p:txBody>
      </p:sp>
    </p:spTree>
  </p:cSld>
  <p:clrMapOvr>
    <a:masterClrMapping/>
  </p:clrMapOvr>
  <p:transition>
    <p:cover dir="l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714356"/>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214290"/>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Line 5"/>
          <p:cNvSpPr>
            <a:spLocks noChangeShapeType="1"/>
          </p:cNvSpPr>
          <p:nvPr/>
        </p:nvSpPr>
        <p:spPr bwMode="auto">
          <a:xfrm>
            <a:off x="428596" y="6357958"/>
            <a:ext cx="8286750" cy="0"/>
          </a:xfrm>
          <a:prstGeom prst="line">
            <a:avLst/>
          </a:prstGeom>
          <a:noFill/>
          <a:ln w="19050">
            <a:solidFill>
              <a:schemeClr val="tx1"/>
            </a:solidFill>
            <a:round/>
            <a:headEnd/>
            <a:tailEnd/>
          </a:ln>
        </p:spPr>
        <p:txBody>
          <a:bodyPr>
            <a:spAutoFit/>
          </a:bodyPr>
          <a:lstStyle/>
          <a:p>
            <a:endParaRPr lang="pl-PL"/>
          </a:p>
        </p:txBody>
      </p:sp>
      <p:sp>
        <p:nvSpPr>
          <p:cNvPr id="6" name="Prostokąt zaokrąglony 37"/>
          <p:cNvSpPr>
            <a:spLocks noChangeArrowheads="1"/>
          </p:cNvSpPr>
          <p:nvPr/>
        </p:nvSpPr>
        <p:spPr bwMode="auto">
          <a:xfrm>
            <a:off x="428596" y="1500174"/>
            <a:ext cx="8286779" cy="4786346"/>
          </a:xfrm>
          <a:prstGeom prst="roundRect">
            <a:avLst>
              <a:gd name="adj" fmla="val 0"/>
            </a:avLst>
          </a:prstGeom>
          <a:ln w="28575">
            <a:headEnd/>
            <a:tailEnd/>
          </a:ln>
        </p:spPr>
        <p:style>
          <a:lnRef idx="2">
            <a:schemeClr val="accent1"/>
          </a:lnRef>
          <a:fillRef idx="1">
            <a:schemeClr val="lt1"/>
          </a:fillRef>
          <a:effectRef idx="0">
            <a:schemeClr val="accent1"/>
          </a:effectRef>
          <a:fontRef idx="minor">
            <a:schemeClr val="dk1"/>
          </a:fontRef>
        </p:style>
        <p:txBody>
          <a:bodyPr/>
          <a:lstStyle/>
          <a:p>
            <a:pPr algn="ctr" eaLnBrk="1" hangingPunct="1"/>
            <a:endParaRPr lang="en-US" altLang="pl-PL" sz="1600">
              <a:latin typeface="Times New Roman" pitchFamily="18" charset="0"/>
            </a:endParaRPr>
          </a:p>
        </p:txBody>
      </p:sp>
      <p:pic>
        <p:nvPicPr>
          <p:cNvPr id="7" name="Picture 14"/>
          <p:cNvPicPr>
            <a:picLocks noChangeAspect="1" noChangeArrowheads="1"/>
          </p:cNvPicPr>
          <p:nvPr/>
        </p:nvPicPr>
        <p:blipFill>
          <a:blip r:embed="rId3"/>
          <a:srcRect t="3375"/>
          <a:stretch>
            <a:fillRect/>
          </a:stretch>
        </p:blipFill>
        <p:spPr bwMode="auto">
          <a:xfrm>
            <a:off x="500033" y="1643050"/>
            <a:ext cx="3391363" cy="3929090"/>
          </a:xfrm>
          <a:prstGeom prst="rect">
            <a:avLst/>
          </a:prstGeom>
          <a:ln w="19050">
            <a:headEnd/>
            <a:tailEnd/>
          </a:ln>
        </p:spPr>
        <p:style>
          <a:lnRef idx="2">
            <a:schemeClr val="accent1"/>
          </a:lnRef>
          <a:fillRef idx="1">
            <a:schemeClr val="lt1"/>
          </a:fillRef>
          <a:effectRef idx="0">
            <a:schemeClr val="accent1"/>
          </a:effectRef>
          <a:fontRef idx="minor">
            <a:schemeClr val="dk1"/>
          </a:fontRef>
        </p:style>
      </p:pic>
      <p:pic>
        <p:nvPicPr>
          <p:cNvPr id="9" name="Picture 1"/>
          <p:cNvPicPr>
            <a:picLocks noChangeAspect="1" noChangeArrowheads="1"/>
          </p:cNvPicPr>
          <p:nvPr/>
        </p:nvPicPr>
        <p:blipFill>
          <a:blip r:embed="rId4"/>
          <a:srcRect l="33929" t="18571" r="33035" b="8571"/>
          <a:stretch>
            <a:fillRect/>
          </a:stretch>
        </p:blipFill>
        <p:spPr bwMode="auto">
          <a:xfrm>
            <a:off x="1500166" y="2143116"/>
            <a:ext cx="3065230" cy="3857652"/>
          </a:xfrm>
          <a:prstGeom prst="rect">
            <a:avLst/>
          </a:prstGeom>
          <a:ln w="19050">
            <a:headEnd/>
            <a:tailEnd/>
          </a:ln>
        </p:spPr>
        <p:style>
          <a:lnRef idx="2">
            <a:schemeClr val="accent1"/>
          </a:lnRef>
          <a:fillRef idx="1">
            <a:schemeClr val="lt1"/>
          </a:fillRef>
          <a:effectRef idx="0">
            <a:schemeClr val="accent1"/>
          </a:effectRef>
          <a:fontRef idx="minor">
            <a:schemeClr val="dk1"/>
          </a:fontRef>
        </p:style>
      </p:pic>
      <p:sp>
        <p:nvSpPr>
          <p:cNvPr id="11" name="Tytuł 1"/>
          <p:cNvSpPr txBox="1">
            <a:spLocks/>
          </p:cNvSpPr>
          <p:nvPr/>
        </p:nvSpPr>
        <p:spPr>
          <a:xfrm>
            <a:off x="357158" y="928670"/>
            <a:ext cx="8358246" cy="448008"/>
          </a:xfrm>
          <a:prstGeom prst="rect">
            <a:avLst/>
          </a:prstGeom>
          <a:solidFill>
            <a:srgbClr val="CCECFF"/>
          </a:solidFill>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l-PL" sz="2200" b="1" i="0" u="none" strike="noStrike" kern="1200" cap="none" spc="0" normalizeH="0" baseline="0" noProof="0" dirty="0">
                <a:ln>
                  <a:noFill/>
                </a:ln>
                <a:solidFill>
                  <a:schemeClr val="dk1"/>
                </a:solidFill>
                <a:effectLst/>
                <a:uLnTx/>
                <a:uFillTx/>
                <a:latin typeface="Arial" pitchFamily="34" charset="0"/>
                <a:ea typeface="+mn-ea"/>
                <a:cs typeface="Arial" pitchFamily="34" charset="0"/>
              </a:rPr>
              <a:t>Wybrane zagadnienia projektowania ze względu na korozję</a:t>
            </a:r>
          </a:p>
        </p:txBody>
      </p:sp>
      <p:sp>
        <p:nvSpPr>
          <p:cNvPr id="13" name="Prostokąt 12"/>
          <p:cNvSpPr/>
          <p:nvPr/>
        </p:nvSpPr>
        <p:spPr>
          <a:xfrm>
            <a:off x="4643438" y="1571612"/>
            <a:ext cx="4000528" cy="4562788"/>
          </a:xfrm>
          <a:prstGeom prst="rect">
            <a:avLst/>
          </a:prstGeom>
          <a:solidFill>
            <a:srgbClr val="CCECFF"/>
          </a:solidFill>
        </p:spPr>
        <p:style>
          <a:lnRef idx="1">
            <a:schemeClr val="accent1"/>
          </a:lnRef>
          <a:fillRef idx="2">
            <a:schemeClr val="accent1"/>
          </a:fillRef>
          <a:effectRef idx="1">
            <a:schemeClr val="accent1"/>
          </a:effectRef>
          <a:fontRef idx="minor">
            <a:schemeClr val="dk1"/>
          </a:fontRef>
        </p:style>
        <p:txBody>
          <a:bodyPr wrap="square">
            <a:spAutoFit/>
          </a:bodyPr>
          <a:lstStyle/>
          <a:p>
            <a:pPr>
              <a:spcAft>
                <a:spcPts val="0"/>
              </a:spcAft>
            </a:pPr>
            <a:r>
              <a:rPr lang="pl-PL" sz="1900" b="1" dirty="0">
                <a:latin typeface="Arial Narrow" pitchFamily="34" charset="0"/>
                <a:cs typeface="Arial" pitchFamily="34" charset="0"/>
              </a:rPr>
              <a:t>Aktualizacja normy PN-EN 1993-1-4 opublikowana w 2015 roku określa nową </a:t>
            </a:r>
            <a:r>
              <a:rPr lang="pl-PL" sz="1900" b="1" dirty="0">
                <a:solidFill>
                  <a:srgbClr val="FF0000"/>
                </a:solidFill>
                <a:latin typeface="Arial Narrow" pitchFamily="34" charset="0"/>
                <a:cs typeface="Arial" pitchFamily="34" charset="0"/>
              </a:rPr>
              <a:t>procedurę doboru właściwego gatunku stali nierdzewnej </a:t>
            </a:r>
            <a:r>
              <a:rPr lang="pl-PL" sz="1900" b="1" dirty="0">
                <a:latin typeface="Arial Narrow" pitchFamily="34" charset="0"/>
                <a:cs typeface="Arial" pitchFamily="34" charset="0"/>
              </a:rPr>
              <a:t>w zależności od środowiska eksploatacji elementów  konstrukcyjnych </a:t>
            </a:r>
          </a:p>
          <a:p>
            <a:pPr>
              <a:spcAft>
                <a:spcPts val="1200"/>
              </a:spcAft>
            </a:pPr>
            <a:r>
              <a:rPr lang="pl-PL" sz="1800" b="1" u="sng" dirty="0">
                <a:latin typeface="Arial Narrow" pitchFamily="34" charset="0"/>
                <a:cs typeface="Arial" pitchFamily="34" charset="0"/>
              </a:rPr>
              <a:t>Załącznik  A </a:t>
            </a:r>
            <a:r>
              <a:rPr lang="pl-PL" sz="1800" b="1" dirty="0">
                <a:latin typeface="Arial Narrow" pitchFamily="34" charset="0"/>
                <a:cs typeface="Arial" pitchFamily="34" charset="0"/>
              </a:rPr>
              <a:t>. </a:t>
            </a:r>
          </a:p>
          <a:p>
            <a:pPr>
              <a:spcAft>
                <a:spcPts val="600"/>
              </a:spcAft>
            </a:pPr>
            <a:r>
              <a:rPr lang="pl-PL" sz="1800" b="1" u="sng" dirty="0">
                <a:solidFill>
                  <a:schemeClr val="tx1"/>
                </a:solidFill>
                <a:latin typeface="Arial Narrow" pitchFamily="34" charset="0"/>
                <a:cs typeface="Arial" pitchFamily="34" charset="0"/>
              </a:rPr>
              <a:t>Procedura</a:t>
            </a:r>
            <a:r>
              <a:rPr lang="en-US" sz="1800" b="1" dirty="0">
                <a:latin typeface="Arial Narrow" pitchFamily="34" charset="0"/>
                <a:cs typeface="Arial" pitchFamily="34" charset="0"/>
              </a:rPr>
              <a:t> </a:t>
            </a:r>
            <a:r>
              <a:rPr lang="pl-PL" sz="1800" b="1" dirty="0">
                <a:latin typeface="Arial Narrow" pitchFamily="34" charset="0"/>
                <a:cs typeface="Arial" pitchFamily="34" charset="0"/>
              </a:rPr>
              <a:t>ta </a:t>
            </a:r>
            <a:r>
              <a:rPr lang="pl-PL" sz="1800" b="1" u="sng" dirty="0">
                <a:latin typeface="Arial Narrow" pitchFamily="34" charset="0"/>
                <a:cs typeface="Arial" pitchFamily="34" charset="0"/>
              </a:rPr>
              <a:t>nie</a:t>
            </a:r>
            <a:r>
              <a:rPr lang="pl-PL" sz="1800" b="1" dirty="0">
                <a:latin typeface="Arial Narrow" pitchFamily="34" charset="0"/>
                <a:cs typeface="Arial" pitchFamily="34" charset="0"/>
              </a:rPr>
              <a:t> uwzględnia:</a:t>
            </a:r>
          </a:p>
          <a:p>
            <a:pPr indent="180000">
              <a:spcBef>
                <a:spcPts val="300"/>
              </a:spcBef>
              <a:spcAft>
                <a:spcPts val="600"/>
              </a:spcAft>
              <a:buFont typeface="Arial" pitchFamily="34" charset="0"/>
              <a:buChar char="•"/>
            </a:pPr>
            <a:r>
              <a:rPr lang="pl-PL" sz="1800" b="1" dirty="0">
                <a:latin typeface="Arial Narrow" pitchFamily="34" charset="0"/>
                <a:cs typeface="Arial" pitchFamily="34" charset="0"/>
              </a:rPr>
              <a:t>   dostępności wyrobów,</a:t>
            </a:r>
          </a:p>
          <a:p>
            <a:pPr indent="-180000" defTabSz="360000">
              <a:spcBef>
                <a:spcPts val="300"/>
              </a:spcBef>
              <a:spcAft>
                <a:spcPts val="600"/>
              </a:spcAft>
              <a:buFont typeface="Arial" pitchFamily="34" charset="0"/>
              <a:buChar char="•"/>
            </a:pPr>
            <a:r>
              <a:rPr lang="pl-PL" sz="1800" b="1" dirty="0">
                <a:latin typeface="Arial Narrow" pitchFamily="34" charset="0"/>
                <a:cs typeface="Arial" pitchFamily="34" charset="0"/>
              </a:rPr>
              <a:t>   wymagań dotyczących wykończenia 	powierzchni, na przykład ze względów 	architektonicznych lub higienicznych,</a:t>
            </a:r>
          </a:p>
          <a:p>
            <a:pPr indent="-180000" defTabSz="360000">
              <a:spcBef>
                <a:spcPts val="300"/>
              </a:spcBef>
              <a:spcAft>
                <a:spcPts val="600"/>
              </a:spcAft>
              <a:buFont typeface="Arial" pitchFamily="34" charset="0"/>
              <a:buChar char="•"/>
              <a:tabLst>
                <a:tab pos="36000" algn="l"/>
                <a:tab pos="180000" algn="l"/>
              </a:tabLst>
            </a:pPr>
            <a:r>
              <a:rPr lang="pl-PL" sz="1800" b="1" dirty="0">
                <a:latin typeface="Arial Narrow" pitchFamily="34" charset="0"/>
                <a:cs typeface="Arial" pitchFamily="34" charset="0"/>
              </a:rPr>
              <a:t>   metod spawania/łączenia 						elementów.</a:t>
            </a:r>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bg/>
                                          </p:spTgt>
                                        </p:tgtEl>
                                        <p:attrNameLst>
                                          <p:attrName>style.visibility</p:attrName>
                                        </p:attrNameLst>
                                      </p:cBhvr>
                                      <p:to>
                                        <p:strVal val="visible"/>
                                      </p:to>
                                    </p:set>
                                    <p:animEffect transition="in" filter="fade">
                                      <p:cBhvr>
                                        <p:cTn id="12" dur="2000"/>
                                        <p:tgtEl>
                                          <p:spTgt spid="1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animEffect transition="in" filter="fade">
                                      <p:cBhvr>
                                        <p:cTn id="15" dur="2000"/>
                                        <p:tgtEl>
                                          <p:spTgt spid="13">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xEl>
                                              <p:pRg st="1" end="1"/>
                                            </p:txEl>
                                          </p:spTgt>
                                        </p:tgtEl>
                                        <p:attrNameLst>
                                          <p:attrName>style.visibility</p:attrName>
                                        </p:attrNameLst>
                                      </p:cBhvr>
                                      <p:to>
                                        <p:strVal val="visible"/>
                                      </p:to>
                                    </p:set>
                                    <p:animEffect transition="in" filter="fade">
                                      <p:cBhvr>
                                        <p:cTn id="18" dur="2000"/>
                                        <p:tgtEl>
                                          <p:spTgt spid="13">
                                            <p:txEl>
                                              <p:pRg st="1" end="1"/>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xEl>
                                              <p:pRg st="2" end="2"/>
                                            </p:txEl>
                                          </p:spTgt>
                                        </p:tgtEl>
                                        <p:attrNameLst>
                                          <p:attrName>style.visibility</p:attrName>
                                        </p:attrNameLst>
                                      </p:cBhvr>
                                      <p:to>
                                        <p:strVal val="visible"/>
                                      </p:to>
                                    </p:set>
                                    <p:animEffect transition="in" filter="fade">
                                      <p:cBhvr>
                                        <p:cTn id="21" dur="2000"/>
                                        <p:tgtEl>
                                          <p:spTgt spid="13">
                                            <p:txEl>
                                              <p:pRg st="2" end="2"/>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3">
                                            <p:txEl>
                                              <p:pRg st="3" end="3"/>
                                            </p:txEl>
                                          </p:spTgt>
                                        </p:tgtEl>
                                        <p:attrNameLst>
                                          <p:attrName>style.visibility</p:attrName>
                                        </p:attrNameLst>
                                      </p:cBhvr>
                                      <p:to>
                                        <p:strVal val="visible"/>
                                      </p:to>
                                    </p:set>
                                    <p:animEffect transition="in" filter="fade">
                                      <p:cBhvr>
                                        <p:cTn id="24" dur="2000"/>
                                        <p:tgtEl>
                                          <p:spTgt spid="13">
                                            <p:txEl>
                                              <p:pRg st="3" end="3"/>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animEffect transition="in" filter="fade">
                                      <p:cBhvr>
                                        <p:cTn id="27" dur="2000"/>
                                        <p:tgtEl>
                                          <p:spTgt spid="13">
                                            <p:txEl>
                                              <p:pRg st="4" end="4"/>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
                                            <p:txEl>
                                              <p:pRg st="5" end="5"/>
                                            </p:txEl>
                                          </p:spTgt>
                                        </p:tgtEl>
                                        <p:attrNameLst>
                                          <p:attrName>style.visibility</p:attrName>
                                        </p:attrNameLst>
                                      </p:cBhvr>
                                      <p:to>
                                        <p:strVal val="visible"/>
                                      </p:to>
                                    </p:set>
                                    <p:animEffect transition="in" filter="fade">
                                      <p:cBhvr>
                                        <p:cTn id="30" dur="20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Tytuł 1"/>
          <p:cNvSpPr txBox="1">
            <a:spLocks/>
          </p:cNvSpPr>
          <p:nvPr/>
        </p:nvSpPr>
        <p:spPr>
          <a:xfrm>
            <a:off x="571472" y="857232"/>
            <a:ext cx="8170261" cy="448008"/>
          </a:xfrm>
          <a:prstGeom prst="rect">
            <a:avLst/>
          </a:prstGeom>
          <a:solidFill>
            <a:srgbClr val="CCECFF"/>
          </a:solidFill>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l-PL" sz="2200" b="1" i="0" u="none" strike="noStrike" kern="1200" cap="none" spc="0" normalizeH="0" baseline="0" noProof="0" dirty="0">
                <a:ln>
                  <a:noFill/>
                </a:ln>
                <a:solidFill>
                  <a:schemeClr val="dk1"/>
                </a:solidFill>
                <a:effectLst/>
                <a:uLnTx/>
                <a:uFillTx/>
                <a:latin typeface="Arial" pitchFamily="34" charset="0"/>
                <a:ea typeface="+mn-ea"/>
                <a:cs typeface="Arial" pitchFamily="34" charset="0"/>
              </a:rPr>
              <a:t>Wybrane zagadnienia projektowania ze względu na korozję</a:t>
            </a:r>
          </a:p>
        </p:txBody>
      </p:sp>
      <p:sp>
        <p:nvSpPr>
          <p:cNvPr id="6" name="Symbol zastępczy zawartości 13"/>
          <p:cNvSpPr txBox="1">
            <a:spLocks/>
          </p:cNvSpPr>
          <p:nvPr/>
        </p:nvSpPr>
        <p:spPr bwMode="auto">
          <a:xfrm>
            <a:off x="526363" y="1590992"/>
            <a:ext cx="8229600" cy="4286280"/>
          </a:xfrm>
          <a:prstGeom prst="rect">
            <a:avLst/>
          </a:prstGeom>
          <a:solidFill>
            <a:srgbClr val="CCECFF"/>
          </a:solidFill>
          <a:ln w="9525" cap="flat" cmpd="sng" algn="ctr">
            <a:solidFill>
              <a:schemeClr val="accent1">
                <a:shade val="95000"/>
                <a:satMod val="105000"/>
              </a:schemeClr>
            </a:solidFill>
            <a:prstDash val="solid"/>
            <a:miter lim="800000"/>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t" anchorCtr="0" compatLnSpc="1">
            <a:prstTxWarp prst="textNoShape">
              <a:avLst/>
            </a:prstTxWarp>
            <a:noAutofit/>
          </a:bodyPr>
          <a:lstStyle/>
          <a:p>
            <a:pPr marL="342900" marR="0" lvl="0" indent="-342900" algn="l" defTabSz="914400" rtl="0" eaLnBrk="0" fontAlgn="base" latinLnBrk="0" hangingPunct="0">
              <a:lnSpc>
                <a:spcPct val="100000"/>
              </a:lnSpc>
              <a:spcBef>
                <a:spcPct val="20000"/>
              </a:spcBef>
              <a:spcAft>
                <a:spcPct val="0"/>
              </a:spcAft>
              <a:buClrTx/>
              <a:buSzTx/>
              <a:buFontTx/>
              <a:buNone/>
              <a:tabLst/>
              <a:defRPr/>
            </a:pPr>
            <a:r>
              <a:rPr kumimoji="0" lang="pl-PL" sz="2100" b="1" i="0" u="none" strike="noStrike" kern="0" cap="none" spc="0" normalizeH="0" baseline="0" noProof="0" dirty="0">
                <a:ln>
                  <a:noFill/>
                </a:ln>
                <a:solidFill>
                  <a:schemeClr val="dk1"/>
                </a:solidFill>
                <a:effectLst/>
                <a:uLnTx/>
                <a:uFillTx/>
                <a:latin typeface="Arial Narrow" pitchFamily="34" charset="0"/>
                <a:ea typeface="+mn-ea"/>
                <a:cs typeface="Arial" pitchFamily="34" charset="0"/>
              </a:rPr>
              <a:t>Procedura </a:t>
            </a:r>
            <a:r>
              <a:rPr kumimoji="0" lang="pl-PL" sz="2100" b="1" i="0" u="none" strike="noStrike" kern="0" cap="none" spc="0" normalizeH="0" baseline="0" noProof="0" dirty="0">
                <a:ln>
                  <a:noFill/>
                </a:ln>
                <a:solidFill>
                  <a:srgbClr val="FF0000"/>
                </a:solidFill>
                <a:effectLst/>
                <a:uLnTx/>
                <a:uFillTx/>
                <a:latin typeface="Arial Narrow" pitchFamily="34" charset="0"/>
                <a:ea typeface="+mn-ea"/>
                <a:cs typeface="Arial" pitchFamily="34" charset="0"/>
              </a:rPr>
              <a:t>doboru właściwego gatunku stali nierdzewnej</a:t>
            </a:r>
            <a:r>
              <a:rPr kumimoji="0" lang="pl-PL" sz="2100" b="1" i="0" u="none" strike="noStrike" kern="0" cap="none" spc="0" normalizeH="0" baseline="0" noProof="0" dirty="0">
                <a:ln>
                  <a:noFill/>
                </a:ln>
                <a:solidFill>
                  <a:schemeClr val="dk1"/>
                </a:solidFill>
                <a:effectLst/>
                <a:uLnTx/>
                <a:uFillTx/>
                <a:latin typeface="Arial Narrow" pitchFamily="34" charset="0"/>
                <a:ea typeface="+mn-ea"/>
                <a:cs typeface="Arial" pitchFamily="34" charset="0"/>
              </a:rPr>
              <a:t> znajduje zastosowanie w przypadku:</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pl-PL" sz="2100" b="1" i="0" u="none" strike="noStrike" kern="0" cap="none" spc="0" normalizeH="0" baseline="0" noProof="0" dirty="0">
                <a:ln>
                  <a:noFill/>
                </a:ln>
                <a:solidFill>
                  <a:schemeClr val="dk1"/>
                </a:solidFill>
                <a:effectLst/>
                <a:uLnTx/>
                <a:uFillTx/>
                <a:latin typeface="Arial Narrow" pitchFamily="34" charset="0"/>
                <a:ea typeface="+mn-ea"/>
                <a:cs typeface="Arial" pitchFamily="34" charset="0"/>
              </a:rPr>
              <a:t>elementów nośnych oraz zastosowań zewnętrznych,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pl-PL" sz="2100" b="1" i="0" u="none" strike="noStrike" kern="0" cap="none" spc="0" normalizeH="0" baseline="0" noProof="0" dirty="0">
                <a:ln>
                  <a:noFill/>
                </a:ln>
                <a:solidFill>
                  <a:schemeClr val="dk1"/>
                </a:solidFill>
                <a:effectLst/>
                <a:uLnTx/>
                <a:uFillTx/>
                <a:latin typeface="Arial Narrow" pitchFamily="34" charset="0"/>
                <a:ea typeface="+mn-ea"/>
                <a:cs typeface="Arial" pitchFamily="34" charset="0"/>
              </a:rPr>
              <a:t>eksploatacji w środowisku bez stałego lub częstego obmywania wodą morską,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pl-PL" sz="2100" b="1" i="0" u="none" strike="noStrike" kern="0" cap="none" spc="0" normalizeH="0" baseline="0" noProof="0" dirty="0">
                <a:ln>
                  <a:noFill/>
                </a:ln>
                <a:solidFill>
                  <a:schemeClr val="dk1"/>
                </a:solidFill>
                <a:effectLst/>
                <a:uLnTx/>
                <a:uFillTx/>
                <a:latin typeface="Arial Narrow" pitchFamily="34" charset="0"/>
                <a:ea typeface="+mn-ea"/>
                <a:cs typeface="Arial" pitchFamily="34" charset="0"/>
              </a:rPr>
              <a:t>neutralnego (obojętnego) środowiska o wartości </a:t>
            </a:r>
            <a:r>
              <a:rPr kumimoji="0" lang="pl-PL" sz="2100" b="1" i="0" u="none" strike="noStrike" kern="0" cap="none" spc="0" normalizeH="0" baseline="0" noProof="0" dirty="0" err="1">
                <a:ln>
                  <a:noFill/>
                </a:ln>
                <a:solidFill>
                  <a:schemeClr val="dk1"/>
                </a:solidFill>
                <a:effectLst/>
                <a:uLnTx/>
                <a:uFillTx/>
                <a:latin typeface="Arial Narrow" pitchFamily="34" charset="0"/>
                <a:ea typeface="+mn-ea"/>
                <a:cs typeface="Arial" pitchFamily="34" charset="0"/>
              </a:rPr>
              <a:t>pH</a:t>
            </a:r>
            <a:r>
              <a:rPr kumimoji="0" lang="pl-PL" sz="2100" b="1" i="0" u="none" strike="noStrike" kern="0" cap="none" spc="0" normalizeH="0" baseline="0" noProof="0" dirty="0">
                <a:ln>
                  <a:noFill/>
                </a:ln>
                <a:solidFill>
                  <a:schemeClr val="dk1"/>
                </a:solidFill>
                <a:effectLst/>
                <a:uLnTx/>
                <a:uFillTx/>
                <a:latin typeface="Arial Narrow" pitchFamily="34" charset="0"/>
                <a:ea typeface="+mn-ea"/>
                <a:cs typeface="Arial" pitchFamily="34" charset="0"/>
              </a:rPr>
              <a:t> między 4 a 10,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pl-PL" sz="2100" b="1" i="0" u="none" strike="noStrike" kern="0" cap="none" spc="0" normalizeH="0" baseline="0" noProof="0" dirty="0">
                <a:ln>
                  <a:noFill/>
                </a:ln>
                <a:solidFill>
                  <a:schemeClr val="dk1"/>
                </a:solidFill>
                <a:effectLst/>
                <a:uLnTx/>
                <a:uFillTx/>
                <a:latin typeface="Arial Narrow" pitchFamily="34" charset="0"/>
                <a:ea typeface="+mn-ea"/>
                <a:cs typeface="Arial" pitchFamily="34" charset="0"/>
              </a:rPr>
              <a:t>braku ekspozycji na strumień mediów występujących w procesach chemicznych. </a:t>
            </a:r>
          </a:p>
          <a:p>
            <a:pPr marL="342900" marR="0" lvl="0" indent="-342900" algn="l" defTabSz="914400" rtl="0" eaLnBrk="0" fontAlgn="base" latinLnBrk="0" hangingPunct="0">
              <a:lnSpc>
                <a:spcPct val="100000"/>
              </a:lnSpc>
              <a:spcBef>
                <a:spcPct val="20000"/>
              </a:spcBef>
              <a:spcAft>
                <a:spcPct val="0"/>
              </a:spcAft>
              <a:buClrTx/>
              <a:buSzTx/>
              <a:buFontTx/>
              <a:buNone/>
              <a:tabLst/>
              <a:defRPr/>
            </a:pPr>
            <a:r>
              <a:rPr kumimoji="0" lang="pl-PL" sz="2100" b="1" i="0" u="none" strike="noStrike" kern="0" cap="none" spc="0" normalizeH="0" baseline="0" noProof="0" dirty="0">
                <a:ln>
                  <a:noFill/>
                </a:ln>
                <a:solidFill>
                  <a:schemeClr val="dk1"/>
                </a:solidFill>
                <a:effectLst/>
                <a:uLnTx/>
                <a:uFillTx/>
                <a:latin typeface="Arial Narrow" pitchFamily="34" charset="0"/>
                <a:ea typeface="+mn-ea"/>
                <a:cs typeface="Arial" pitchFamily="34" charset="0"/>
              </a:rPr>
              <a:t>W innych sytuacjach projektowych wymagana jest konsultacja ze specjalistą lub ekspertem.</a:t>
            </a:r>
          </a:p>
          <a:p>
            <a:pPr marL="342900" marR="0" lvl="0" indent="-342900" algn="l" defTabSz="914400" rtl="0" eaLnBrk="0" fontAlgn="base" latinLnBrk="0" hangingPunct="0">
              <a:lnSpc>
                <a:spcPct val="100000"/>
              </a:lnSpc>
              <a:spcBef>
                <a:spcPct val="20000"/>
              </a:spcBef>
              <a:spcAft>
                <a:spcPct val="0"/>
              </a:spcAft>
              <a:buClrTx/>
              <a:buSzTx/>
              <a:buFontTx/>
              <a:buNone/>
              <a:tabLst/>
              <a:defRPr/>
            </a:pPr>
            <a:r>
              <a:rPr kumimoji="0" lang="pl-PL" sz="2100" b="1" i="0" u="none" strike="noStrike" kern="0" cap="none" spc="0" normalizeH="0" baseline="0" noProof="0" dirty="0">
                <a:ln>
                  <a:noFill/>
                </a:ln>
                <a:solidFill>
                  <a:srgbClr val="7030A0"/>
                </a:solidFill>
                <a:effectLst/>
                <a:uLnTx/>
                <a:uFillTx/>
                <a:latin typeface="Arial Narrow" pitchFamily="34" charset="0"/>
                <a:ea typeface="+mn-ea"/>
                <a:cs typeface="+mn-cs"/>
              </a:rPr>
              <a:t>Procedura jest odpowiednia tylko dla środowisk zlokalizowanych w Europie. </a:t>
            </a:r>
            <a:endParaRPr kumimoji="0" lang="pl-PL" sz="2100" b="1" i="0" u="none" strike="noStrike" kern="0" cap="none" spc="0" normalizeH="0" baseline="0" noProof="0" dirty="0">
              <a:ln>
                <a:noFill/>
              </a:ln>
              <a:solidFill>
                <a:srgbClr val="7030A0"/>
              </a:solidFill>
              <a:effectLst/>
              <a:uLnTx/>
              <a:uFillTx/>
              <a:latin typeface="Arial Narrow" pitchFamily="34" charset="0"/>
              <a:ea typeface="+mn-ea"/>
              <a:cs typeface="Arial" pitchFamily="34" charset="0"/>
            </a:endParaRPr>
          </a:p>
        </p:txBody>
      </p:sp>
      <p:sp>
        <p:nvSpPr>
          <p:cNvPr id="7" name="Line 5"/>
          <p:cNvSpPr>
            <a:spLocks noChangeShapeType="1"/>
          </p:cNvSpPr>
          <p:nvPr/>
        </p:nvSpPr>
        <p:spPr bwMode="auto">
          <a:xfrm>
            <a:off x="454954" y="6091567"/>
            <a:ext cx="8286750" cy="0"/>
          </a:xfrm>
          <a:prstGeom prst="line">
            <a:avLst/>
          </a:prstGeom>
          <a:noFill/>
          <a:ln w="19050">
            <a:solidFill>
              <a:schemeClr val="tx1"/>
            </a:solidFill>
            <a:round/>
            <a:headEnd/>
            <a:tailEnd/>
          </a:ln>
        </p:spPr>
        <p:txBody>
          <a:bodyPr>
            <a:spAutoFit/>
          </a:bodyPr>
          <a:lstStyle/>
          <a:p>
            <a:endParaRPr lang="pl-PL"/>
          </a:p>
        </p:txBody>
      </p:sp>
    </p:spTree>
  </p:cSld>
  <p:clrMapOvr>
    <a:masterClrMapping/>
  </p:clrMapOvr>
  <p:transition>
    <p:cover dir="l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Symbol zastępczy zawartości 19"/>
          <p:cNvSpPr txBox="1">
            <a:spLocks/>
          </p:cNvSpPr>
          <p:nvPr/>
        </p:nvSpPr>
        <p:spPr bwMode="auto">
          <a:xfrm>
            <a:off x="428596" y="1928802"/>
            <a:ext cx="8429684" cy="4000528"/>
          </a:xfrm>
          <a:prstGeom prst="rect">
            <a:avLst/>
          </a:prstGeom>
          <a:solidFill>
            <a:srgbClr val="CCECFF"/>
          </a:solidFill>
          <a:ln w="19050" cap="flat" cmpd="sng" algn="ctr">
            <a:solidFill>
              <a:schemeClr val="accent1">
                <a:shade val="95000"/>
                <a:satMod val="105000"/>
              </a:schemeClr>
            </a:solidFill>
            <a:prstDash val="solid"/>
            <a:miter lim="800000"/>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t" anchorCtr="0" compatLnSpc="1">
            <a:prstTxWarp prst="textNoShape">
              <a:avLst/>
            </a:prstTxWarp>
            <a:normAutofit lnSpcReduction="10000"/>
          </a:bodyPr>
          <a:lstStyle/>
          <a:p>
            <a:pPr marL="342900" marR="0" lvl="0" indent="-342900" algn="l" defTabSz="914400" rtl="0" eaLnBrk="0" fontAlgn="base" latinLnBrk="0" hangingPunct="0">
              <a:lnSpc>
                <a:spcPct val="100000"/>
              </a:lnSpc>
              <a:spcBef>
                <a:spcPct val="20000"/>
              </a:spcBef>
              <a:spcAft>
                <a:spcPct val="0"/>
              </a:spcAft>
              <a:buClrTx/>
              <a:buSzTx/>
              <a:buFont typeface="Wingdings" pitchFamily="2" charset="2"/>
              <a:buChar char="q"/>
              <a:tabLst/>
              <a:defRPr/>
            </a:pPr>
            <a:r>
              <a:rPr kumimoji="0" lang="pl-PL" sz="2000" b="1" i="0" u="none" strike="noStrike" kern="0" cap="none" spc="0" normalizeH="0" baseline="0" noProof="0" dirty="0">
                <a:ln>
                  <a:noFill/>
                </a:ln>
                <a:solidFill>
                  <a:schemeClr val="dk1"/>
                </a:solidFill>
                <a:effectLst/>
                <a:uLnTx/>
                <a:uFillTx/>
                <a:latin typeface="Arial" pitchFamily="34" charset="0"/>
                <a:ea typeface="+mn-ea"/>
                <a:cs typeface="Arial" pitchFamily="34" charset="0"/>
              </a:rPr>
              <a:t>Procedura obejmuje następujące etapy: </a:t>
            </a:r>
          </a:p>
          <a:p>
            <a:pPr marL="742950" marR="0" lvl="1" indent="-285750" algn="l" defTabSz="914400" rtl="0" eaLnBrk="0" fontAlgn="base" latinLnBrk="0" hangingPunct="0">
              <a:lnSpc>
                <a:spcPct val="100000"/>
              </a:lnSpc>
              <a:spcBef>
                <a:spcPct val="20000"/>
              </a:spcBef>
              <a:spcAft>
                <a:spcPct val="0"/>
              </a:spcAft>
              <a:buClrTx/>
              <a:buSzPct val="100000"/>
              <a:buFont typeface="Wingdings" pitchFamily="2" charset="2"/>
              <a:buChar char="§"/>
              <a:tabLst/>
              <a:defRPr/>
            </a:pPr>
            <a:r>
              <a:rPr kumimoji="0" lang="pl-PL" sz="1800" b="0" i="0" u="none" strike="noStrike" kern="0" cap="none" spc="0" normalizeH="0" baseline="0" noProof="0" dirty="0">
                <a:ln>
                  <a:noFill/>
                </a:ln>
                <a:solidFill>
                  <a:schemeClr val="dk1"/>
                </a:solidFill>
                <a:effectLst/>
                <a:uLnTx/>
                <a:uFillTx/>
                <a:latin typeface="Arial" pitchFamily="34" charset="0"/>
                <a:ea typeface="+mn-ea"/>
                <a:cs typeface="Arial" pitchFamily="34" charset="0"/>
              </a:rPr>
              <a:t>określenie </a:t>
            </a:r>
            <a:r>
              <a:rPr kumimoji="0" lang="pl-PL" sz="1800" b="1" i="0" u="none" strike="noStrike" kern="0" cap="none" spc="0" normalizeH="0" baseline="0" noProof="0" dirty="0">
                <a:ln>
                  <a:noFill/>
                </a:ln>
                <a:solidFill>
                  <a:schemeClr val="tx1"/>
                </a:solidFill>
                <a:effectLst/>
                <a:uLnTx/>
                <a:uFillTx/>
                <a:latin typeface="Arial" pitchFamily="34" charset="0"/>
                <a:ea typeface="+mn-ea"/>
                <a:cs typeface="Arial" pitchFamily="34" charset="0"/>
              </a:rPr>
              <a:t>współczynnika odporności korozyjnej (</a:t>
            </a:r>
            <a:r>
              <a:rPr kumimoji="0" lang="pl-PL" sz="1800" b="1" i="0" u="none" strike="noStrike" kern="0" cap="none" spc="0" normalizeH="0" baseline="0" noProof="0" dirty="0" err="1">
                <a:ln>
                  <a:noFill/>
                </a:ln>
                <a:solidFill>
                  <a:schemeClr val="tx1"/>
                </a:solidFill>
                <a:effectLst/>
                <a:uLnTx/>
                <a:uFillTx/>
                <a:latin typeface="Arial" pitchFamily="34" charset="0"/>
                <a:ea typeface="+mn-ea"/>
                <a:cs typeface="Arial" pitchFamily="34" charset="0"/>
              </a:rPr>
              <a:t>CRF</a:t>
            </a:r>
            <a:r>
              <a:rPr kumimoji="0" lang="pl-PL" sz="1800" b="1" i="0" u="none" strike="noStrike" kern="0" cap="none" spc="0" normalizeH="0" baseline="0" noProof="0" dirty="0">
                <a:ln>
                  <a:noFill/>
                </a:ln>
                <a:solidFill>
                  <a:schemeClr val="tx1"/>
                </a:solidFill>
                <a:effectLst/>
                <a:uLnTx/>
                <a:uFillTx/>
                <a:latin typeface="Arial" pitchFamily="34" charset="0"/>
                <a:ea typeface="+mn-ea"/>
                <a:cs typeface="Arial" pitchFamily="34" charset="0"/>
              </a:rPr>
              <a:t>) </a:t>
            </a:r>
            <a:r>
              <a:rPr kumimoji="0" lang="pl-PL" sz="1800" b="0" i="0" u="none" strike="noStrike" kern="0" cap="none" spc="0" normalizeH="0" baseline="0" noProof="0" dirty="0">
                <a:ln>
                  <a:noFill/>
                </a:ln>
                <a:solidFill>
                  <a:schemeClr val="dk1"/>
                </a:solidFill>
                <a:effectLst/>
                <a:uLnTx/>
                <a:uFillTx/>
                <a:latin typeface="Arial" pitchFamily="34" charset="0"/>
                <a:ea typeface="+mn-ea"/>
                <a:cs typeface="Arial" pitchFamily="34" charset="0"/>
              </a:rPr>
              <a:t>środowiska</a:t>
            </a:r>
          </a:p>
          <a:p>
            <a:pPr marL="742950" marR="0" lvl="1" indent="-285750" algn="l" defTabSz="914400" rtl="0" eaLnBrk="0" fontAlgn="base" latinLnBrk="0" hangingPunct="0">
              <a:lnSpc>
                <a:spcPct val="100000"/>
              </a:lnSpc>
              <a:spcBef>
                <a:spcPct val="20000"/>
              </a:spcBef>
              <a:spcAft>
                <a:spcPct val="0"/>
              </a:spcAft>
              <a:buClrTx/>
              <a:buSzPct val="100000"/>
              <a:buFont typeface="Wingdings" pitchFamily="2" charset="2"/>
              <a:buChar char="§"/>
              <a:tabLst/>
              <a:defRPr/>
            </a:pPr>
            <a:r>
              <a:rPr kumimoji="0" lang="pl-PL" sz="1800" b="0" i="0" u="none" strike="noStrike" kern="0" cap="none" spc="0" normalizeH="0" baseline="0" noProof="0" dirty="0">
                <a:ln>
                  <a:noFill/>
                </a:ln>
                <a:solidFill>
                  <a:schemeClr val="dk1"/>
                </a:solidFill>
                <a:effectLst/>
                <a:uLnTx/>
                <a:uFillTx/>
                <a:latin typeface="Arial" pitchFamily="34" charset="0"/>
                <a:ea typeface="+mn-ea"/>
                <a:cs typeface="Arial" pitchFamily="34" charset="0"/>
              </a:rPr>
              <a:t>określenie </a:t>
            </a:r>
            <a:r>
              <a:rPr kumimoji="0" lang="pl-PL" sz="1800" b="1" i="0" u="none" strike="noStrike" kern="0" cap="none" spc="0" normalizeH="0" baseline="0" noProof="0" dirty="0">
                <a:ln>
                  <a:noFill/>
                </a:ln>
                <a:solidFill>
                  <a:schemeClr val="tx1"/>
                </a:solidFill>
                <a:effectLst/>
                <a:uLnTx/>
                <a:uFillTx/>
                <a:latin typeface="Arial" pitchFamily="34" charset="0"/>
                <a:ea typeface="+mn-ea"/>
                <a:cs typeface="Arial" pitchFamily="34" charset="0"/>
              </a:rPr>
              <a:t>klasy odporności korozyjnej (</a:t>
            </a:r>
            <a:r>
              <a:rPr kumimoji="0" lang="pl-PL" sz="1800" b="1" i="0" u="none" strike="noStrike" kern="0" cap="none" spc="0" normalizeH="0" baseline="0" noProof="0" dirty="0" err="1">
                <a:ln>
                  <a:noFill/>
                </a:ln>
                <a:solidFill>
                  <a:schemeClr val="tx1"/>
                </a:solidFill>
                <a:effectLst/>
                <a:uLnTx/>
                <a:uFillTx/>
                <a:latin typeface="Arial" pitchFamily="34" charset="0"/>
                <a:ea typeface="+mn-ea"/>
                <a:cs typeface="Arial" pitchFamily="34" charset="0"/>
              </a:rPr>
              <a:t>CRC</a:t>
            </a:r>
            <a:r>
              <a:rPr kumimoji="0" lang="pl-PL"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rial" pitchFamily="34" charset="0"/>
                <a:ea typeface="+mn-ea"/>
                <a:cs typeface="Arial" pitchFamily="34" charset="0"/>
              </a:rPr>
              <a:t>) </a:t>
            </a:r>
            <a:r>
              <a:rPr kumimoji="0" lang="pl-PL" sz="1800" b="0" i="0" u="none" strike="noStrike" kern="0" cap="none" spc="0" normalizeH="0" baseline="0" noProof="0" dirty="0">
                <a:ln>
                  <a:noFill/>
                </a:ln>
                <a:solidFill>
                  <a:schemeClr val="dk1"/>
                </a:solidFill>
                <a:effectLst/>
                <a:uLnTx/>
                <a:uFillTx/>
                <a:latin typeface="Arial" pitchFamily="34" charset="0"/>
                <a:ea typeface="+mn-ea"/>
                <a:cs typeface="Arial" pitchFamily="34" charset="0"/>
              </a:rPr>
              <a:t>na podstawie </a:t>
            </a:r>
            <a:r>
              <a:rPr kumimoji="0" lang="pl-PL" sz="1800" b="1" i="0" u="none" strike="noStrike" kern="0" cap="none" spc="0" normalizeH="0" baseline="0" noProof="0" dirty="0" err="1">
                <a:ln>
                  <a:noFill/>
                </a:ln>
                <a:solidFill>
                  <a:schemeClr val="dk1"/>
                </a:solidFill>
                <a:effectLst/>
                <a:uLnTx/>
                <a:uFillTx/>
                <a:latin typeface="Arial" pitchFamily="34" charset="0"/>
                <a:ea typeface="+mn-ea"/>
                <a:cs typeface="Arial" pitchFamily="34" charset="0"/>
              </a:rPr>
              <a:t>CRF</a:t>
            </a:r>
            <a:endParaRPr kumimoji="0" lang="pl-PL" sz="1800" b="1" i="0" u="none" strike="noStrike" kern="0" cap="none" spc="0" normalizeH="0" baseline="0" noProof="0" dirty="0">
              <a:ln>
                <a:noFill/>
              </a:ln>
              <a:solidFill>
                <a:schemeClr val="dk1"/>
              </a:solidFill>
              <a:effectLst/>
              <a:uLnTx/>
              <a:uFillTx/>
              <a:latin typeface="Arial" pitchFamily="34" charset="0"/>
              <a:ea typeface="+mn-ea"/>
              <a:cs typeface="Arial" pitchFamily="34" charset="0"/>
            </a:endParaRPr>
          </a:p>
          <a:p>
            <a:pPr marL="342900" marR="0" lvl="0" indent="-342900" algn="l" defTabSz="914400" rtl="0" eaLnBrk="0" fontAlgn="base" latinLnBrk="0" hangingPunct="0">
              <a:lnSpc>
                <a:spcPct val="100000"/>
              </a:lnSpc>
              <a:spcBef>
                <a:spcPct val="20000"/>
              </a:spcBef>
              <a:spcAft>
                <a:spcPct val="0"/>
              </a:spcAft>
              <a:buClrTx/>
              <a:buSzTx/>
              <a:buFont typeface="Wingdings" pitchFamily="2" charset="2"/>
              <a:buChar char="q"/>
              <a:tabLst/>
              <a:defRPr/>
            </a:pPr>
            <a:r>
              <a:rPr kumimoji="0" lang="pl-PL" sz="2000" b="0" i="0" u="none" strike="noStrike" kern="0" cap="none" spc="0" normalizeH="0" baseline="0" noProof="0" dirty="0">
                <a:ln>
                  <a:noFill/>
                </a:ln>
                <a:solidFill>
                  <a:schemeClr val="dk1"/>
                </a:solidFill>
                <a:effectLst/>
                <a:uLnTx/>
                <a:uFillTx/>
                <a:latin typeface="Arial" pitchFamily="34" charset="0"/>
                <a:ea typeface="+mn-ea"/>
                <a:cs typeface="Arial" pitchFamily="34" charset="0"/>
              </a:rPr>
              <a:t>Środowisko jest oceniane za pomocą współczynnika </a:t>
            </a:r>
            <a:r>
              <a:rPr kumimoji="0" lang="pl-PL" sz="2000" b="0" i="0" u="none" strike="noStrike" kern="0" cap="none" spc="0" normalizeH="0" baseline="0" noProof="0" dirty="0" err="1">
                <a:ln>
                  <a:noFill/>
                </a:ln>
                <a:solidFill>
                  <a:schemeClr val="dk1"/>
                </a:solidFill>
                <a:effectLst/>
                <a:uLnTx/>
                <a:uFillTx/>
                <a:latin typeface="Arial" pitchFamily="34" charset="0"/>
                <a:ea typeface="+mn-ea"/>
                <a:cs typeface="Arial" pitchFamily="34" charset="0"/>
              </a:rPr>
              <a:t>CRF</a:t>
            </a:r>
            <a:r>
              <a:rPr kumimoji="0" lang="pl-PL" sz="2000" b="0" i="0" u="none" strike="noStrike" kern="0" cap="none" spc="0" normalizeH="0" baseline="0" noProof="0" dirty="0">
                <a:ln>
                  <a:noFill/>
                </a:ln>
                <a:solidFill>
                  <a:schemeClr val="dk1"/>
                </a:solidFill>
                <a:effectLst/>
                <a:uLnTx/>
                <a:uFillTx/>
                <a:latin typeface="Arial" pitchFamily="34" charset="0"/>
                <a:ea typeface="+mn-ea"/>
                <a:cs typeface="Arial" pitchFamily="34" charset="0"/>
              </a:rPr>
              <a:t> złożonego z 3 składowych (</a:t>
            </a:r>
            <a:r>
              <a:rPr kumimoji="0" lang="pl-PL" sz="2000" b="0" i="0" u="none" strike="noStrike" kern="0" cap="none" spc="0" normalizeH="0" baseline="0" noProof="0" dirty="0" err="1">
                <a:ln>
                  <a:noFill/>
                </a:ln>
                <a:solidFill>
                  <a:schemeClr val="dk1"/>
                </a:solidFill>
                <a:effectLst/>
                <a:uLnTx/>
                <a:uFillTx/>
                <a:latin typeface="Arial" pitchFamily="34" charset="0"/>
                <a:ea typeface="+mn-ea"/>
                <a:cs typeface="Arial" pitchFamily="34" charset="0"/>
              </a:rPr>
              <a:t>CRF</a:t>
            </a:r>
            <a:r>
              <a:rPr kumimoji="0" lang="pl-PL" sz="2000" b="0" i="0" u="none" strike="noStrike" kern="0" cap="none" spc="0" normalizeH="0" baseline="0" noProof="0" dirty="0">
                <a:ln>
                  <a:noFill/>
                </a:ln>
                <a:solidFill>
                  <a:schemeClr val="dk1"/>
                </a:solidFill>
                <a:effectLst/>
                <a:uLnTx/>
                <a:uFillTx/>
                <a:latin typeface="Arial" pitchFamily="34" charset="0"/>
                <a:ea typeface="+mn-ea"/>
                <a:cs typeface="Arial" pitchFamily="34" charset="0"/>
              </a:rPr>
              <a:t>= F</a:t>
            </a:r>
            <a:r>
              <a:rPr kumimoji="0" lang="pl-PL" sz="2000" b="0" i="0" u="none" strike="noStrike" kern="0" cap="none" spc="0" normalizeH="0" baseline="-25000" noProof="0" dirty="0">
                <a:ln>
                  <a:noFill/>
                </a:ln>
                <a:solidFill>
                  <a:schemeClr val="dk1"/>
                </a:solidFill>
                <a:effectLst/>
                <a:uLnTx/>
                <a:uFillTx/>
                <a:latin typeface="Arial" pitchFamily="34" charset="0"/>
                <a:ea typeface="+mn-ea"/>
                <a:cs typeface="Arial" pitchFamily="34" charset="0"/>
              </a:rPr>
              <a:t>1</a:t>
            </a:r>
            <a:r>
              <a:rPr kumimoji="0" lang="pl-PL" sz="2000" b="0" i="0" u="none" strike="noStrike" kern="0" cap="none" spc="0" normalizeH="0" baseline="0" noProof="0" dirty="0">
                <a:ln>
                  <a:noFill/>
                </a:ln>
                <a:solidFill>
                  <a:schemeClr val="dk1"/>
                </a:solidFill>
                <a:effectLst/>
                <a:uLnTx/>
                <a:uFillTx/>
                <a:latin typeface="Arial" pitchFamily="34" charset="0"/>
                <a:ea typeface="+mn-ea"/>
                <a:cs typeface="Arial" pitchFamily="34" charset="0"/>
              </a:rPr>
              <a:t>+F</a:t>
            </a:r>
            <a:r>
              <a:rPr kumimoji="0" lang="pl-PL" sz="2000" b="0" i="0" u="none" strike="noStrike" kern="0" cap="none" spc="0" normalizeH="0" baseline="-25000" noProof="0" dirty="0">
                <a:ln>
                  <a:noFill/>
                </a:ln>
                <a:solidFill>
                  <a:schemeClr val="dk1"/>
                </a:solidFill>
                <a:effectLst/>
                <a:uLnTx/>
                <a:uFillTx/>
                <a:latin typeface="Arial" pitchFamily="34" charset="0"/>
                <a:ea typeface="+mn-ea"/>
                <a:cs typeface="Arial" pitchFamily="34" charset="0"/>
              </a:rPr>
              <a:t>2</a:t>
            </a:r>
            <a:r>
              <a:rPr kumimoji="0" lang="pl-PL" sz="2000" b="0" i="0" u="none" strike="noStrike" kern="0" cap="none" spc="0" normalizeH="0" baseline="0" noProof="0" dirty="0">
                <a:ln>
                  <a:noFill/>
                </a:ln>
                <a:solidFill>
                  <a:schemeClr val="dk1"/>
                </a:solidFill>
                <a:effectLst/>
                <a:uLnTx/>
                <a:uFillTx/>
                <a:latin typeface="Arial" pitchFamily="34" charset="0"/>
                <a:ea typeface="+mn-ea"/>
                <a:cs typeface="Arial" pitchFamily="34" charset="0"/>
              </a:rPr>
              <a:t>+F</a:t>
            </a:r>
            <a:r>
              <a:rPr kumimoji="0" lang="pl-PL" sz="2000" b="0" i="0" u="none" strike="noStrike" kern="0" cap="none" spc="0" normalizeH="0" baseline="-25000" noProof="0" dirty="0">
                <a:ln>
                  <a:noFill/>
                </a:ln>
                <a:solidFill>
                  <a:schemeClr val="dk1"/>
                </a:solidFill>
                <a:effectLst/>
                <a:uLnTx/>
                <a:uFillTx/>
                <a:latin typeface="Arial" pitchFamily="34" charset="0"/>
                <a:ea typeface="+mn-ea"/>
                <a:cs typeface="Arial" pitchFamily="34" charset="0"/>
              </a:rPr>
              <a:t>3</a:t>
            </a:r>
            <a:r>
              <a:rPr kumimoji="0" lang="pl-PL" sz="2000" b="0" i="0" u="none" strike="noStrike" kern="0" cap="none" spc="0" normalizeH="0" baseline="0" noProof="0" dirty="0">
                <a:ln>
                  <a:noFill/>
                </a:ln>
                <a:solidFill>
                  <a:schemeClr val="dk1"/>
                </a:solidFill>
                <a:effectLst/>
                <a:uLnTx/>
                <a:uFillTx/>
                <a:latin typeface="Arial" pitchFamily="34" charset="0"/>
                <a:ea typeface="+mn-ea"/>
                <a:cs typeface="Arial" pitchFamily="34" charset="0"/>
              </a:rPr>
              <a:t>), </a:t>
            </a:r>
          </a:p>
          <a:p>
            <a:pPr marL="742950" marR="0" lvl="1" indent="-285750" algn="l" defTabSz="914400" rtl="0" eaLnBrk="0" fontAlgn="base" latinLnBrk="0" hangingPunct="0">
              <a:lnSpc>
                <a:spcPct val="100000"/>
              </a:lnSpc>
              <a:spcBef>
                <a:spcPct val="20000"/>
              </a:spcBef>
              <a:spcAft>
                <a:spcPct val="0"/>
              </a:spcAft>
              <a:buClrTx/>
              <a:buSzPct val="100000"/>
              <a:buFont typeface="Wingdings" pitchFamily="2" charset="2"/>
              <a:buChar char="§"/>
              <a:tabLst/>
              <a:defRPr/>
            </a:pPr>
            <a:r>
              <a:rPr kumimoji="0" lang="pl-PL" sz="2400" b="1" i="0" u="none" strike="noStrike" kern="0" cap="none" spc="0" normalizeH="0" baseline="0" noProof="0" dirty="0">
                <a:ln>
                  <a:noFill/>
                </a:ln>
                <a:solidFill>
                  <a:schemeClr val="dk1"/>
                </a:solidFill>
                <a:effectLst/>
                <a:uLnTx/>
                <a:uFillTx/>
                <a:latin typeface="Arial" pitchFamily="34" charset="0"/>
                <a:ea typeface="+mn-ea"/>
                <a:cs typeface="Arial" pitchFamily="34" charset="0"/>
              </a:rPr>
              <a:t>F1</a:t>
            </a:r>
            <a:r>
              <a:rPr kumimoji="0" lang="pl-PL" sz="2200" b="1" i="0" u="none" strike="noStrike" kern="0" cap="none" spc="0" normalizeH="0" baseline="0" noProof="0" dirty="0">
                <a:ln>
                  <a:noFill/>
                </a:ln>
                <a:solidFill>
                  <a:schemeClr val="dk1"/>
                </a:solidFill>
                <a:effectLst/>
                <a:uLnTx/>
                <a:uFillTx/>
                <a:latin typeface="Arial" pitchFamily="34" charset="0"/>
                <a:ea typeface="+mn-ea"/>
                <a:cs typeface="Arial" pitchFamily="34" charset="0"/>
              </a:rPr>
              <a:t> </a:t>
            </a:r>
            <a:r>
              <a:rPr kumimoji="0" lang="pl-PL" sz="1800" b="0" i="0" u="none" strike="noStrike" kern="0" cap="none" spc="0" normalizeH="0" baseline="0" noProof="0" dirty="0">
                <a:ln>
                  <a:noFill/>
                </a:ln>
                <a:solidFill>
                  <a:schemeClr val="dk1"/>
                </a:solidFill>
                <a:effectLst/>
                <a:uLnTx/>
                <a:uFillTx/>
                <a:latin typeface="Arial" pitchFamily="34" charset="0"/>
                <a:ea typeface="+mn-ea"/>
                <a:cs typeface="Arial" pitchFamily="34" charset="0"/>
              </a:rPr>
              <a:t>określa ryzyko wystawienia na oddziaływanie chlorków pochodzących ze słonej wody lub soli drogowej, </a:t>
            </a:r>
          </a:p>
          <a:p>
            <a:pPr marL="742950" marR="0" lvl="1" indent="-285750" algn="l" defTabSz="914400" rtl="0" eaLnBrk="0" fontAlgn="base" latinLnBrk="0" hangingPunct="0">
              <a:lnSpc>
                <a:spcPct val="100000"/>
              </a:lnSpc>
              <a:spcBef>
                <a:spcPct val="20000"/>
              </a:spcBef>
              <a:spcAft>
                <a:spcPct val="0"/>
              </a:spcAft>
              <a:buClrTx/>
              <a:buSzPct val="100000"/>
              <a:buFont typeface="Wingdings" pitchFamily="2" charset="2"/>
              <a:buChar char="§"/>
              <a:tabLst/>
              <a:defRPr/>
            </a:pPr>
            <a:r>
              <a:rPr kumimoji="0" lang="pl-PL" sz="2400" b="1" i="0" u="none" strike="noStrike" kern="0" cap="none" spc="0" normalizeH="0" baseline="0" noProof="0" dirty="0">
                <a:ln>
                  <a:noFill/>
                </a:ln>
                <a:solidFill>
                  <a:schemeClr val="dk1"/>
                </a:solidFill>
                <a:effectLst/>
                <a:uLnTx/>
                <a:uFillTx/>
                <a:latin typeface="Arial" pitchFamily="34" charset="0"/>
                <a:ea typeface="+mn-ea"/>
                <a:cs typeface="Arial" pitchFamily="34" charset="0"/>
              </a:rPr>
              <a:t>F2 </a:t>
            </a:r>
            <a:r>
              <a:rPr kumimoji="0" lang="pl-PL" sz="1800" b="0" i="0" u="none" strike="noStrike" kern="0" cap="none" spc="0" normalizeH="0" baseline="0" noProof="0" dirty="0">
                <a:ln>
                  <a:noFill/>
                </a:ln>
                <a:solidFill>
                  <a:schemeClr val="dk1"/>
                </a:solidFill>
                <a:effectLst/>
                <a:uLnTx/>
                <a:uFillTx/>
                <a:latin typeface="Arial" pitchFamily="34" charset="0"/>
                <a:ea typeface="+mn-ea"/>
                <a:cs typeface="Arial" pitchFamily="34" charset="0"/>
              </a:rPr>
              <a:t>określa ryzyko wystawienia na oddziaływanie dwutlenku siarki, </a:t>
            </a:r>
          </a:p>
          <a:p>
            <a:pPr marL="742950" marR="0" lvl="1" indent="-285750" algn="l" defTabSz="914400" rtl="0" eaLnBrk="0" fontAlgn="base" latinLnBrk="0" hangingPunct="0">
              <a:lnSpc>
                <a:spcPct val="100000"/>
              </a:lnSpc>
              <a:spcBef>
                <a:spcPct val="20000"/>
              </a:spcBef>
              <a:spcAft>
                <a:spcPct val="0"/>
              </a:spcAft>
              <a:buClrTx/>
              <a:buSzPct val="100000"/>
              <a:buFont typeface="Wingdings" pitchFamily="2" charset="2"/>
              <a:buChar char="§"/>
              <a:tabLst/>
              <a:defRPr/>
            </a:pPr>
            <a:r>
              <a:rPr kumimoji="0" lang="pl-PL" sz="2400" b="1" i="0" u="none" strike="noStrike" kern="0" cap="none" spc="0" normalizeH="0" baseline="0" noProof="0" dirty="0">
                <a:ln>
                  <a:noFill/>
                </a:ln>
                <a:solidFill>
                  <a:schemeClr val="dk1"/>
                </a:solidFill>
                <a:effectLst/>
                <a:uLnTx/>
                <a:uFillTx/>
                <a:latin typeface="Arial" pitchFamily="34" charset="0"/>
                <a:ea typeface="+mn-ea"/>
                <a:cs typeface="Arial" pitchFamily="34" charset="0"/>
              </a:rPr>
              <a:t>F3</a:t>
            </a:r>
            <a:r>
              <a:rPr kumimoji="0" lang="pl-PL" sz="2400" b="0" i="0" u="none" strike="noStrike" kern="0" cap="none" spc="0" normalizeH="0" baseline="0" noProof="0" dirty="0">
                <a:ln>
                  <a:noFill/>
                </a:ln>
                <a:solidFill>
                  <a:schemeClr val="dk1"/>
                </a:solidFill>
                <a:effectLst/>
                <a:uLnTx/>
                <a:uFillTx/>
                <a:latin typeface="Arial" pitchFamily="34" charset="0"/>
                <a:ea typeface="+mn-ea"/>
                <a:cs typeface="Arial" pitchFamily="34" charset="0"/>
              </a:rPr>
              <a:t> </a:t>
            </a:r>
            <a:r>
              <a:rPr kumimoji="0" lang="pl-PL" sz="1800" b="0" i="0" u="none" strike="noStrike" kern="0" cap="none" spc="0" normalizeH="0" baseline="0" noProof="0" dirty="0">
                <a:ln>
                  <a:noFill/>
                </a:ln>
                <a:solidFill>
                  <a:schemeClr val="dk1"/>
                </a:solidFill>
                <a:effectLst/>
                <a:uLnTx/>
                <a:uFillTx/>
                <a:latin typeface="Arial" pitchFamily="34" charset="0"/>
                <a:ea typeface="+mn-ea"/>
                <a:cs typeface="Arial" pitchFamily="34" charset="0"/>
              </a:rPr>
              <a:t>określa wymogi okresowego czyszczenia lub naturalnego zmywania przez deszcz. </a:t>
            </a:r>
          </a:p>
          <a:p>
            <a:pPr marL="342900" marR="0" lvl="0" indent="-342900" algn="l" defTabSz="914400" rtl="0" eaLnBrk="0" fontAlgn="base" latinLnBrk="0" hangingPunct="0">
              <a:lnSpc>
                <a:spcPct val="100000"/>
              </a:lnSpc>
              <a:spcBef>
                <a:spcPct val="20000"/>
              </a:spcBef>
              <a:spcAft>
                <a:spcPct val="0"/>
              </a:spcAft>
              <a:buClrTx/>
              <a:buSzTx/>
              <a:buFontTx/>
              <a:buNone/>
              <a:tabLst/>
              <a:defRPr/>
            </a:pPr>
            <a:r>
              <a:rPr kumimoji="0" lang="pl-PL" sz="2000" b="0" i="0" u="none" strike="noStrike" kern="0" cap="none" spc="0" normalizeH="0" baseline="0" noProof="0" dirty="0">
                <a:ln>
                  <a:noFill/>
                </a:ln>
                <a:solidFill>
                  <a:schemeClr val="dk1"/>
                </a:solidFill>
                <a:effectLst/>
                <a:uLnTx/>
                <a:uFillTx/>
                <a:latin typeface="Arial" pitchFamily="34" charset="0"/>
                <a:ea typeface="+mn-ea"/>
                <a:cs typeface="Arial" pitchFamily="34" charset="0"/>
              </a:rPr>
              <a:t>	Wartości poszczególnych składowych określa się w zależności od agresywności środowiska.</a:t>
            </a:r>
          </a:p>
        </p:txBody>
      </p:sp>
      <p:sp>
        <p:nvSpPr>
          <p:cNvPr id="6" name="Line 5"/>
          <p:cNvSpPr>
            <a:spLocks noChangeShapeType="1"/>
          </p:cNvSpPr>
          <p:nvPr/>
        </p:nvSpPr>
        <p:spPr bwMode="auto">
          <a:xfrm>
            <a:off x="428624" y="6072186"/>
            <a:ext cx="8429655" cy="19"/>
          </a:xfrm>
          <a:prstGeom prst="line">
            <a:avLst/>
          </a:prstGeom>
          <a:noFill/>
          <a:ln w="19050">
            <a:solidFill>
              <a:schemeClr val="tx1"/>
            </a:solidFill>
            <a:round/>
            <a:headEnd/>
            <a:tailEnd/>
          </a:ln>
        </p:spPr>
        <p:txBody>
          <a:bodyPr wrap="square">
            <a:spAutoFit/>
          </a:bodyPr>
          <a:lstStyle/>
          <a:p>
            <a:endParaRPr lang="pl-PL"/>
          </a:p>
        </p:txBody>
      </p:sp>
      <p:sp>
        <p:nvSpPr>
          <p:cNvPr id="7" name="Rectangle 1"/>
          <p:cNvSpPr>
            <a:spLocks noChangeArrowheads="1"/>
          </p:cNvSpPr>
          <p:nvPr/>
        </p:nvSpPr>
        <p:spPr bwMode="auto">
          <a:xfrm>
            <a:off x="428596" y="1428736"/>
            <a:ext cx="8429684" cy="430887"/>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2200" b="1" i="0" u="none" strike="noStrike" cap="none" normalizeH="0" baseline="0" dirty="0">
                <a:ln>
                  <a:noFill/>
                </a:ln>
                <a:solidFill>
                  <a:srgbClr val="000000"/>
                </a:solidFill>
                <a:effectLst/>
                <a:latin typeface="Arial Narrow" pitchFamily="34" charset="0"/>
                <a:ea typeface="Calibri" pitchFamily="34" charset="0"/>
                <a:cs typeface="Times New Roman" pitchFamily="18" charset="0"/>
              </a:rPr>
              <a:t>Procedura określania współczynnika odporności korozyjnej </a:t>
            </a:r>
            <a:r>
              <a:rPr kumimoji="0" lang="pl-PL" sz="2200" b="1" i="0" u="none" strike="noStrike" cap="none" normalizeH="0" baseline="0" dirty="0" err="1">
                <a:ln>
                  <a:noFill/>
                </a:ln>
                <a:solidFill>
                  <a:srgbClr val="000000"/>
                </a:solidFill>
                <a:effectLst/>
                <a:latin typeface="Arial Narrow" pitchFamily="34" charset="0"/>
                <a:ea typeface="Calibri" pitchFamily="34" charset="0"/>
                <a:cs typeface="Times New Roman" pitchFamily="18" charset="0"/>
              </a:rPr>
              <a:t>CRF</a:t>
            </a:r>
            <a:r>
              <a:rPr kumimoji="0" lang="pl-PL" sz="2200" b="1" i="0" u="none" strike="noStrike" cap="none" normalizeH="0" baseline="0" dirty="0">
                <a:ln>
                  <a:noFill/>
                </a:ln>
                <a:solidFill>
                  <a:srgbClr val="000000"/>
                </a:solidFill>
                <a:effectLst/>
                <a:latin typeface="Arial Narrow" pitchFamily="34" charset="0"/>
                <a:ea typeface="Calibri" pitchFamily="34" charset="0"/>
                <a:cs typeface="Times New Roman" pitchFamily="18" charset="0"/>
              </a:rPr>
              <a:t>= F</a:t>
            </a:r>
            <a:r>
              <a:rPr kumimoji="0" lang="pl-PL" sz="2200" b="1" i="0" u="none" strike="noStrike" cap="none" normalizeH="0" baseline="-30000" dirty="0">
                <a:ln>
                  <a:noFill/>
                </a:ln>
                <a:solidFill>
                  <a:srgbClr val="000000"/>
                </a:solidFill>
                <a:effectLst/>
                <a:latin typeface="Arial Narrow" pitchFamily="34" charset="0"/>
                <a:ea typeface="Calibri" pitchFamily="34" charset="0"/>
                <a:cs typeface="Times New Roman" pitchFamily="18" charset="0"/>
              </a:rPr>
              <a:t>1</a:t>
            </a:r>
            <a:r>
              <a:rPr kumimoji="0" lang="pl-PL" sz="2200" b="1" i="0" u="none" strike="noStrike" cap="none" normalizeH="0" baseline="0" dirty="0">
                <a:ln>
                  <a:noFill/>
                </a:ln>
                <a:solidFill>
                  <a:srgbClr val="000000"/>
                </a:solidFill>
                <a:effectLst/>
                <a:latin typeface="Arial Narrow" pitchFamily="34" charset="0"/>
                <a:ea typeface="Calibri" pitchFamily="34" charset="0"/>
                <a:cs typeface="Times New Roman" pitchFamily="18" charset="0"/>
              </a:rPr>
              <a:t>+F</a:t>
            </a:r>
            <a:r>
              <a:rPr kumimoji="0" lang="pl-PL" sz="2200" b="1" i="0" u="none" strike="noStrike" cap="none" normalizeH="0" baseline="-30000" dirty="0">
                <a:ln>
                  <a:noFill/>
                </a:ln>
                <a:solidFill>
                  <a:srgbClr val="000000"/>
                </a:solidFill>
                <a:effectLst/>
                <a:latin typeface="Arial Narrow" pitchFamily="34" charset="0"/>
                <a:ea typeface="Calibri" pitchFamily="34" charset="0"/>
                <a:cs typeface="Times New Roman" pitchFamily="18" charset="0"/>
              </a:rPr>
              <a:t>2</a:t>
            </a:r>
            <a:r>
              <a:rPr kumimoji="0" lang="pl-PL" sz="2200" b="1" i="0" u="none" strike="noStrike" cap="none" normalizeH="0" baseline="0" dirty="0">
                <a:ln>
                  <a:noFill/>
                </a:ln>
                <a:solidFill>
                  <a:srgbClr val="000000"/>
                </a:solidFill>
                <a:effectLst/>
                <a:latin typeface="Arial Narrow" pitchFamily="34" charset="0"/>
                <a:ea typeface="Calibri" pitchFamily="34" charset="0"/>
                <a:cs typeface="Times New Roman" pitchFamily="18" charset="0"/>
              </a:rPr>
              <a:t>+F</a:t>
            </a:r>
            <a:r>
              <a:rPr kumimoji="0" lang="pl-PL" sz="2200" b="1" i="0" u="none" strike="noStrike" cap="none" normalizeH="0" baseline="-30000" dirty="0">
                <a:ln>
                  <a:noFill/>
                </a:ln>
                <a:solidFill>
                  <a:srgbClr val="000000"/>
                </a:solidFill>
                <a:effectLst/>
                <a:latin typeface="Arial Narrow" pitchFamily="34" charset="0"/>
                <a:ea typeface="Calibri" pitchFamily="34" charset="0"/>
                <a:cs typeface="Times New Roman" pitchFamily="18" charset="0"/>
              </a:rPr>
              <a:t>3</a:t>
            </a:r>
            <a:endParaRPr kumimoji="0" lang="pl-PL" sz="2200" b="1" i="0" u="none" strike="noStrike" cap="none" normalizeH="0" baseline="0" dirty="0">
              <a:ln>
                <a:noFill/>
              </a:ln>
              <a:solidFill>
                <a:schemeClr val="tx1"/>
              </a:solidFill>
              <a:effectLst/>
              <a:latin typeface="Arial Narrow" pitchFamily="34" charset="0"/>
              <a:cs typeface="Arial" pitchFamily="34" charset="0"/>
            </a:endParaRPr>
          </a:p>
        </p:txBody>
      </p:sp>
      <p:sp>
        <p:nvSpPr>
          <p:cNvPr id="9" name="Rectangle 1"/>
          <p:cNvSpPr>
            <a:spLocks noChangeArrowheads="1"/>
          </p:cNvSpPr>
          <p:nvPr/>
        </p:nvSpPr>
        <p:spPr bwMode="auto">
          <a:xfrm>
            <a:off x="357158" y="857232"/>
            <a:ext cx="8429684" cy="461665"/>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fontAlgn="base">
              <a:lnSpc>
                <a:spcPct val="100000"/>
              </a:lnSpc>
              <a:spcBef>
                <a:spcPct val="0"/>
              </a:spcBef>
              <a:spcAft>
                <a:spcPct val="0"/>
              </a:spcAft>
              <a:buClrTx/>
              <a:buSzTx/>
              <a:tabLst/>
            </a:pPr>
            <a:r>
              <a:rPr lang="pl-PL" sz="2400" b="1" dirty="0">
                <a:latin typeface="Arial Narrow" pitchFamily="34" charset="0"/>
                <a:ea typeface="+mj-ea"/>
                <a:cs typeface="Arial" pitchFamily="34" charset="0"/>
              </a:rPr>
              <a:t>Dobór gatunku stali nierdzewnej do zastosowań konstrukcyjnych</a:t>
            </a:r>
          </a:p>
        </p:txBody>
      </p:sp>
    </p:spTree>
  </p:cSld>
  <p:clrMapOvr>
    <a:masterClrMapping/>
  </p:clrMapOvr>
  <p:transition>
    <p:cover dir="l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5" name="Picture 8"/>
          <p:cNvPicPr>
            <a:picLocks noChangeAspect="1" noChangeArrowheads="1"/>
          </p:cNvPicPr>
          <p:nvPr/>
        </p:nvPicPr>
        <p:blipFill>
          <a:blip r:embed="rId3"/>
          <a:srcRect l="5543" r="20025" b="5263"/>
          <a:stretch>
            <a:fillRect/>
          </a:stretch>
        </p:blipFill>
        <p:spPr bwMode="auto">
          <a:xfrm>
            <a:off x="285688" y="1643050"/>
            <a:ext cx="8858312" cy="4214842"/>
          </a:xfrm>
          <a:prstGeom prst="rect">
            <a:avLst/>
          </a:prstGeom>
          <a:noFill/>
          <a:ln w="9525">
            <a:noFill/>
            <a:miter lim="800000"/>
            <a:headEnd/>
            <a:tailEnd/>
          </a:ln>
          <a:effectLst/>
        </p:spPr>
      </p:pic>
      <p:sp>
        <p:nvSpPr>
          <p:cNvPr id="6" name="Rectangle 1"/>
          <p:cNvSpPr>
            <a:spLocks noChangeArrowheads="1"/>
          </p:cNvSpPr>
          <p:nvPr/>
        </p:nvSpPr>
        <p:spPr bwMode="auto">
          <a:xfrm>
            <a:off x="500002" y="857232"/>
            <a:ext cx="8429684" cy="461665"/>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fontAlgn="base">
              <a:lnSpc>
                <a:spcPct val="100000"/>
              </a:lnSpc>
              <a:spcBef>
                <a:spcPct val="0"/>
              </a:spcBef>
              <a:spcAft>
                <a:spcPct val="0"/>
              </a:spcAft>
              <a:buClrTx/>
              <a:buSzTx/>
              <a:tabLst/>
            </a:pPr>
            <a:r>
              <a:rPr lang="pl-PL" sz="2400" b="1" dirty="0">
                <a:latin typeface="Arial Narrow" pitchFamily="34" charset="0"/>
                <a:ea typeface="+mj-ea"/>
                <a:cs typeface="Arial" pitchFamily="34" charset="0"/>
              </a:rPr>
              <a:t>Dobór gatunku stali nierdzewnej do zastosowań konstrukcyjnych</a:t>
            </a:r>
          </a:p>
        </p:txBody>
      </p:sp>
      <p:sp>
        <p:nvSpPr>
          <p:cNvPr id="7" name="Line 5"/>
          <p:cNvSpPr>
            <a:spLocks noChangeShapeType="1"/>
          </p:cNvSpPr>
          <p:nvPr/>
        </p:nvSpPr>
        <p:spPr bwMode="auto">
          <a:xfrm>
            <a:off x="500002" y="6072206"/>
            <a:ext cx="8286750" cy="0"/>
          </a:xfrm>
          <a:prstGeom prst="line">
            <a:avLst/>
          </a:prstGeom>
          <a:noFill/>
          <a:ln w="19050">
            <a:solidFill>
              <a:schemeClr val="tx1"/>
            </a:solidFill>
            <a:round/>
            <a:headEnd/>
            <a:tailEnd/>
          </a:ln>
        </p:spPr>
        <p:txBody>
          <a:bodyPr>
            <a:spAutoFit/>
          </a:bodyPr>
          <a:lstStyle/>
          <a:p>
            <a:endParaRPr lang="pl-PL"/>
          </a:p>
        </p:txBody>
      </p:sp>
    </p:spTree>
  </p:cSld>
  <p:clrMapOvr>
    <a:masterClrMapping/>
  </p:clrMapOvr>
  <p:transition>
    <p:cover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9" name="Picture 4"/>
          <p:cNvPicPr>
            <a:picLocks noChangeAspect="1" noChangeArrowheads="1"/>
          </p:cNvPicPr>
          <p:nvPr/>
        </p:nvPicPr>
        <p:blipFill>
          <a:blip r:embed="rId3"/>
          <a:srcRect r="-101" b="6502"/>
          <a:stretch>
            <a:fillRect/>
          </a:stretch>
        </p:blipFill>
        <p:spPr bwMode="auto">
          <a:xfrm>
            <a:off x="526363" y="1662430"/>
            <a:ext cx="8143932" cy="4143404"/>
          </a:xfrm>
          <a:prstGeom prst="rect">
            <a:avLst/>
          </a:prstGeom>
          <a:noFill/>
          <a:ln w="19050">
            <a:solidFill>
              <a:schemeClr val="tx1"/>
            </a:solidFill>
            <a:miter lim="800000"/>
            <a:headEnd/>
            <a:tailEnd/>
          </a:ln>
          <a:effectLst/>
        </p:spPr>
      </p:pic>
      <p:sp>
        <p:nvSpPr>
          <p:cNvPr id="11" name="Tytuł 1"/>
          <p:cNvSpPr>
            <a:spLocks noGrp="1"/>
          </p:cNvSpPr>
          <p:nvPr>
            <p:ph type="title"/>
          </p:nvPr>
        </p:nvSpPr>
        <p:spPr>
          <a:xfrm>
            <a:off x="500034" y="857232"/>
            <a:ext cx="8229600" cy="448008"/>
          </a:xfrm>
        </p:spPr>
        <p:style>
          <a:lnRef idx="1">
            <a:schemeClr val="accent1"/>
          </a:lnRef>
          <a:fillRef idx="2">
            <a:schemeClr val="accent1"/>
          </a:fillRef>
          <a:effectRef idx="1">
            <a:schemeClr val="accent1"/>
          </a:effectRef>
          <a:fontRef idx="minor">
            <a:schemeClr val="dk1"/>
          </a:fontRef>
        </p:style>
        <p:txBody>
          <a:bodyPr>
            <a:noAutofit/>
          </a:bodyPr>
          <a:lstStyle/>
          <a:p>
            <a:r>
              <a:rPr lang="pl-PL" sz="2400" b="1" i="0" kern="0" dirty="0">
                <a:latin typeface="Arial Narrow" pitchFamily="34" charset="0"/>
                <a:cs typeface="Arial" panose="020B0604020202020204" pitchFamily="34" charset="0"/>
              </a:rPr>
              <a:t>Gatunki stali nierdzewnej a klasa odporności korozyjnej </a:t>
            </a:r>
            <a:r>
              <a:rPr lang="pl-PL" sz="2400" b="1" i="0" kern="0" dirty="0" err="1">
                <a:latin typeface="Arial Narrow" pitchFamily="34" charset="0"/>
                <a:cs typeface="Arial" panose="020B0604020202020204" pitchFamily="34" charset="0"/>
              </a:rPr>
              <a:t>CRC</a:t>
            </a:r>
            <a:endParaRPr lang="pl-PL" sz="2400" b="1" i="0" kern="0" dirty="0">
              <a:latin typeface="Arial Narrow" pitchFamily="34" charset="0"/>
              <a:cs typeface="Arial" panose="020B0604020202020204" pitchFamily="34" charset="0"/>
            </a:endParaRPr>
          </a:p>
        </p:txBody>
      </p:sp>
      <p:sp>
        <p:nvSpPr>
          <p:cNvPr id="13" name="Line 5"/>
          <p:cNvSpPr>
            <a:spLocks noChangeShapeType="1"/>
          </p:cNvSpPr>
          <p:nvPr/>
        </p:nvSpPr>
        <p:spPr bwMode="auto">
          <a:xfrm>
            <a:off x="383516" y="6091567"/>
            <a:ext cx="8286750" cy="0"/>
          </a:xfrm>
          <a:prstGeom prst="line">
            <a:avLst/>
          </a:prstGeom>
          <a:noFill/>
          <a:ln w="19050">
            <a:solidFill>
              <a:schemeClr val="tx1"/>
            </a:solidFill>
            <a:round/>
            <a:headEnd/>
            <a:tailEnd/>
          </a:ln>
        </p:spPr>
        <p:txBody>
          <a:bodyPr>
            <a:spAutoFit/>
          </a:bodyPr>
          <a:lstStyle/>
          <a:p>
            <a:endParaRPr lang="pl-PL"/>
          </a:p>
        </p:txBody>
      </p:sp>
    </p:spTree>
  </p:cSld>
  <p:clrMapOvr>
    <a:masterClrMapping/>
  </p:clrMapOvr>
  <p:transition>
    <p:cover dir="l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Tytuł 1"/>
          <p:cNvSpPr>
            <a:spLocks noGrp="1"/>
          </p:cNvSpPr>
          <p:nvPr>
            <p:ph type="title"/>
          </p:nvPr>
        </p:nvSpPr>
        <p:spPr>
          <a:xfrm>
            <a:off x="428596" y="785794"/>
            <a:ext cx="8358246" cy="448008"/>
          </a:xfrm>
          <a:solidFill>
            <a:srgbClr val="CCECFF"/>
          </a:solidFill>
        </p:spPr>
        <p:style>
          <a:lnRef idx="1">
            <a:schemeClr val="accent1"/>
          </a:lnRef>
          <a:fillRef idx="2">
            <a:schemeClr val="accent1"/>
          </a:fillRef>
          <a:effectRef idx="1">
            <a:schemeClr val="accent1"/>
          </a:effectRef>
          <a:fontRef idx="minor">
            <a:schemeClr val="dk1"/>
          </a:fontRef>
        </p:style>
        <p:txBody>
          <a:bodyPr>
            <a:noAutofit/>
          </a:bodyPr>
          <a:lstStyle/>
          <a:p>
            <a:r>
              <a:rPr lang="pl-PL" sz="2400" b="1" i="0" dirty="0">
                <a:latin typeface="Arial" pitchFamily="34" charset="0"/>
                <a:cs typeface="Arial" pitchFamily="34" charset="0"/>
              </a:rPr>
              <a:t>Dobór śrub – równoważność odporności korozyjnej</a:t>
            </a:r>
            <a:endParaRPr lang="pl-PL" sz="2400" b="1" dirty="0">
              <a:latin typeface="Arial" pitchFamily="34" charset="0"/>
              <a:cs typeface="Arial" pitchFamily="34" charset="0"/>
            </a:endParaRPr>
          </a:p>
        </p:txBody>
      </p:sp>
      <p:sp>
        <p:nvSpPr>
          <p:cNvPr id="6" name="Line 5"/>
          <p:cNvSpPr>
            <a:spLocks noChangeShapeType="1"/>
          </p:cNvSpPr>
          <p:nvPr/>
        </p:nvSpPr>
        <p:spPr bwMode="auto">
          <a:xfrm>
            <a:off x="357186" y="6020128"/>
            <a:ext cx="8429655" cy="19"/>
          </a:xfrm>
          <a:prstGeom prst="line">
            <a:avLst/>
          </a:prstGeom>
          <a:noFill/>
          <a:ln w="19050">
            <a:solidFill>
              <a:schemeClr val="tx1"/>
            </a:solidFill>
            <a:round/>
            <a:headEnd/>
            <a:tailEnd/>
          </a:ln>
        </p:spPr>
        <p:txBody>
          <a:bodyPr wrap="square">
            <a:spAutoFit/>
          </a:bodyPr>
          <a:lstStyle/>
          <a:p>
            <a:endParaRPr lang="pl-PL"/>
          </a:p>
        </p:txBody>
      </p:sp>
      <p:pic>
        <p:nvPicPr>
          <p:cNvPr id="7" name="Picture 2"/>
          <p:cNvPicPr>
            <a:picLocks noChangeAspect="1" noChangeArrowheads="1"/>
          </p:cNvPicPr>
          <p:nvPr/>
        </p:nvPicPr>
        <p:blipFill>
          <a:blip r:embed="rId3">
            <a:lum bright="-20000" contrast="30000"/>
          </a:blip>
          <a:srcRect l="7087" t="22515" r="25644" b="6969"/>
          <a:stretch>
            <a:fillRect/>
          </a:stretch>
        </p:blipFill>
        <p:spPr bwMode="auto">
          <a:xfrm>
            <a:off x="357158" y="1376678"/>
            <a:ext cx="8501122" cy="4429156"/>
          </a:xfrm>
          <a:prstGeom prst="rect">
            <a:avLst/>
          </a:prstGeom>
          <a:noFill/>
          <a:ln w="9525">
            <a:noFill/>
            <a:miter lim="800000"/>
            <a:headEnd/>
            <a:tailEnd/>
          </a:ln>
          <a:effectLst/>
        </p:spPr>
      </p:pic>
    </p:spTree>
  </p:cSld>
  <p:clrMapOvr>
    <a:masterClrMapping/>
  </p:clrMapOvr>
  <p:transition>
    <p:cover dir="l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6" name="Line 5"/>
          <p:cNvSpPr>
            <a:spLocks noChangeShapeType="1"/>
          </p:cNvSpPr>
          <p:nvPr/>
        </p:nvSpPr>
        <p:spPr bwMode="auto">
          <a:xfrm>
            <a:off x="428624" y="6072186"/>
            <a:ext cx="8501093" cy="19"/>
          </a:xfrm>
          <a:prstGeom prst="line">
            <a:avLst/>
          </a:prstGeom>
          <a:noFill/>
          <a:ln w="19050">
            <a:solidFill>
              <a:schemeClr val="tx1"/>
            </a:solidFill>
            <a:round/>
            <a:headEnd/>
            <a:tailEnd/>
          </a:ln>
        </p:spPr>
        <p:txBody>
          <a:bodyPr wrap="square">
            <a:spAutoFit/>
          </a:bodyPr>
          <a:lstStyle/>
          <a:p>
            <a:endParaRPr lang="pl-PL"/>
          </a:p>
        </p:txBody>
      </p:sp>
      <p:sp>
        <p:nvSpPr>
          <p:cNvPr id="7" name="Rectangle 1"/>
          <p:cNvSpPr>
            <a:spLocks noChangeArrowheads="1"/>
          </p:cNvSpPr>
          <p:nvPr/>
        </p:nvSpPr>
        <p:spPr bwMode="auto">
          <a:xfrm>
            <a:off x="428596" y="857232"/>
            <a:ext cx="8215313" cy="461665"/>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anchor="ctr">
            <a:spAutoFit/>
          </a:bodyPr>
          <a:lstStyle/>
          <a:p>
            <a:pPr algn="ctr" eaLnBrk="1" hangingPunct="1"/>
            <a:r>
              <a:rPr lang="pl-PL" altLang="pl-PL" sz="2400" b="1" dirty="0">
                <a:latin typeface="Arial Narrow" pitchFamily="34" charset="0"/>
              </a:rPr>
              <a:t>Stal nierdzewna w oczyszczalniach ścieków</a:t>
            </a:r>
          </a:p>
        </p:txBody>
      </p:sp>
      <p:pic>
        <p:nvPicPr>
          <p:cNvPr id="9" name="Picture 18"/>
          <p:cNvPicPr>
            <a:picLocks noChangeAspect="1" noChangeArrowheads="1"/>
          </p:cNvPicPr>
          <p:nvPr/>
        </p:nvPicPr>
        <p:blipFill>
          <a:blip r:embed="rId3"/>
          <a:srcRect/>
          <a:stretch>
            <a:fillRect/>
          </a:stretch>
        </p:blipFill>
        <p:spPr bwMode="auto">
          <a:xfrm>
            <a:off x="4714875" y="1428749"/>
            <a:ext cx="3857625" cy="2500313"/>
          </a:xfrm>
          <a:prstGeom prst="rect">
            <a:avLst/>
          </a:prstGeom>
          <a:noFill/>
          <a:ln w="9525">
            <a:noFill/>
            <a:miter lim="800000"/>
            <a:headEnd/>
            <a:tailEnd/>
          </a:ln>
        </p:spPr>
      </p:pic>
      <p:pic>
        <p:nvPicPr>
          <p:cNvPr id="11" name="Picture 24" descr="http://www.ekoservis.pl/_pliki/Lusina.JPG"/>
          <p:cNvPicPr>
            <a:picLocks noChangeAspect="1" noChangeArrowheads="1"/>
          </p:cNvPicPr>
          <p:nvPr/>
        </p:nvPicPr>
        <p:blipFill>
          <a:blip r:embed="rId4"/>
          <a:srcRect/>
          <a:stretch>
            <a:fillRect/>
          </a:stretch>
        </p:blipFill>
        <p:spPr bwMode="auto">
          <a:xfrm>
            <a:off x="3357563" y="4071937"/>
            <a:ext cx="2500312" cy="1874837"/>
          </a:xfrm>
          <a:prstGeom prst="rect">
            <a:avLst/>
          </a:prstGeom>
          <a:noFill/>
          <a:ln w="9525">
            <a:noFill/>
            <a:miter lim="800000"/>
            <a:headEnd/>
            <a:tailEnd/>
          </a:ln>
        </p:spPr>
      </p:pic>
      <p:pic>
        <p:nvPicPr>
          <p:cNvPr id="13" name="Picture 26" descr="http://www.anrex.pl/images/phocagallery/oczyszczalnie/thumbs/phoca_thumb_l_dsc_0001.jpg"/>
          <p:cNvPicPr>
            <a:picLocks noChangeAspect="1" noChangeArrowheads="1"/>
          </p:cNvPicPr>
          <p:nvPr/>
        </p:nvPicPr>
        <p:blipFill>
          <a:blip r:embed="rId5"/>
          <a:srcRect/>
          <a:stretch>
            <a:fillRect/>
          </a:stretch>
        </p:blipFill>
        <p:spPr bwMode="auto">
          <a:xfrm>
            <a:off x="500063" y="4071937"/>
            <a:ext cx="2786062" cy="1863725"/>
          </a:xfrm>
          <a:prstGeom prst="rect">
            <a:avLst/>
          </a:prstGeom>
          <a:noFill/>
          <a:ln w="9525">
            <a:noFill/>
            <a:miter lim="800000"/>
            <a:headEnd/>
            <a:tailEnd/>
          </a:ln>
        </p:spPr>
      </p:pic>
      <p:sp>
        <p:nvSpPr>
          <p:cNvPr id="14" name="Prostokąt 23"/>
          <p:cNvSpPr>
            <a:spLocks noChangeArrowheads="1"/>
          </p:cNvSpPr>
          <p:nvPr/>
        </p:nvSpPr>
        <p:spPr bwMode="auto">
          <a:xfrm>
            <a:off x="5929313" y="4143380"/>
            <a:ext cx="2714625" cy="1754326"/>
          </a:xfrm>
          <a:prstGeom prst="rect">
            <a:avLst/>
          </a:prstGeom>
          <a:solidFill>
            <a:schemeClr val="bg1"/>
          </a:solidFill>
          <a:ln>
            <a:headEnd/>
            <a:tailEnd/>
          </a:ln>
        </p:spPr>
        <p:style>
          <a:lnRef idx="1">
            <a:schemeClr val="accent1"/>
          </a:lnRef>
          <a:fillRef idx="2">
            <a:schemeClr val="accent1"/>
          </a:fillRef>
          <a:effectRef idx="1">
            <a:schemeClr val="accent1"/>
          </a:effectRef>
          <a:fontRef idx="minor">
            <a:schemeClr val="dk1"/>
          </a:fontRef>
        </p:style>
        <p:txBody>
          <a:bodyPr wrap="square">
            <a:spAutoFit/>
          </a:bodyPr>
          <a:lstStyle/>
          <a:p>
            <a:r>
              <a:rPr lang="pl-PL" sz="1800" b="1" dirty="0">
                <a:latin typeface="Arial Narrow" pitchFamily="34" charset="0"/>
              </a:rPr>
              <a:t>Stal 1.4307 – instalacja znajdująca się na wolnym powietrzu.</a:t>
            </a:r>
          </a:p>
          <a:p>
            <a:r>
              <a:rPr lang="pl-PL" sz="1800" b="1" dirty="0">
                <a:latin typeface="Arial Narrow" pitchFamily="34" charset="0"/>
              </a:rPr>
              <a:t>Stal 1.4404 – instalacja znajduje się w </a:t>
            </a:r>
            <a:r>
              <a:rPr lang="pl-PL" sz="1800" b="1" dirty="0" err="1">
                <a:latin typeface="Arial Narrow" pitchFamily="34" charset="0"/>
              </a:rPr>
              <a:t>pomieszcze-niu</a:t>
            </a:r>
            <a:r>
              <a:rPr lang="pl-PL" sz="1800" b="1" dirty="0">
                <a:latin typeface="Arial Narrow" pitchFamily="34" charset="0"/>
              </a:rPr>
              <a:t> zamkniętym.</a:t>
            </a:r>
          </a:p>
        </p:txBody>
      </p:sp>
      <p:pic>
        <p:nvPicPr>
          <p:cNvPr id="15" name="Picture 27"/>
          <p:cNvPicPr>
            <a:picLocks noChangeAspect="1" noChangeArrowheads="1"/>
          </p:cNvPicPr>
          <p:nvPr/>
        </p:nvPicPr>
        <p:blipFill>
          <a:blip r:embed="rId6"/>
          <a:srcRect l="16734" t="36061" r="48253" b="21613"/>
          <a:stretch>
            <a:fillRect/>
          </a:stretch>
        </p:blipFill>
        <p:spPr bwMode="auto">
          <a:xfrm>
            <a:off x="500063" y="1428749"/>
            <a:ext cx="3643312" cy="2478088"/>
          </a:xfrm>
          <a:prstGeom prst="rect">
            <a:avLst/>
          </a:prstGeom>
          <a:noFill/>
          <a:ln w="9525">
            <a:noFill/>
            <a:miter lim="800000"/>
            <a:headEnd/>
            <a:tailEnd/>
          </a:ln>
        </p:spPr>
      </p:pic>
    </p:spTree>
  </p:cSld>
  <p:clrMapOvr>
    <a:masterClrMapping/>
  </p:clrMapOvr>
  <p:transition>
    <p:cover dir="l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Prostokąt 4"/>
          <p:cNvSpPr/>
          <p:nvPr/>
        </p:nvSpPr>
        <p:spPr>
          <a:xfrm>
            <a:off x="428596" y="1357298"/>
            <a:ext cx="8286808" cy="457203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pl-PL"/>
          </a:p>
        </p:txBody>
      </p:sp>
      <p:sp>
        <p:nvSpPr>
          <p:cNvPr id="6" name="Line 5"/>
          <p:cNvSpPr>
            <a:spLocks noChangeShapeType="1"/>
          </p:cNvSpPr>
          <p:nvPr/>
        </p:nvSpPr>
        <p:spPr bwMode="auto">
          <a:xfrm>
            <a:off x="428625" y="6000749"/>
            <a:ext cx="8286750" cy="0"/>
          </a:xfrm>
          <a:prstGeom prst="line">
            <a:avLst/>
          </a:prstGeom>
          <a:noFill/>
          <a:ln w="19050">
            <a:solidFill>
              <a:schemeClr val="tx1"/>
            </a:solidFill>
            <a:round/>
            <a:headEnd/>
            <a:tailEnd/>
          </a:ln>
        </p:spPr>
        <p:txBody>
          <a:bodyPr>
            <a:spAutoFit/>
          </a:bodyPr>
          <a:lstStyle/>
          <a:p>
            <a:endParaRPr lang="pl-PL"/>
          </a:p>
        </p:txBody>
      </p:sp>
      <p:sp>
        <p:nvSpPr>
          <p:cNvPr id="7" name="Rectangle 1"/>
          <p:cNvSpPr>
            <a:spLocks noChangeArrowheads="1"/>
          </p:cNvSpPr>
          <p:nvPr/>
        </p:nvSpPr>
        <p:spPr bwMode="auto">
          <a:xfrm>
            <a:off x="428597" y="866774"/>
            <a:ext cx="8286808" cy="400110"/>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marL="228600" indent="-228600" algn="ctr" eaLnBrk="1" hangingPunct="1"/>
            <a:r>
              <a:rPr lang="pl-PL" altLang="pl-PL" sz="2000" b="1" dirty="0">
                <a:latin typeface="Arial Narrow" pitchFamily="34" charset="0"/>
              </a:rPr>
              <a:t>Zastosowania przemysłowe – zbiorniki magazynowe stal 1.4301, 14401, 1.4404 </a:t>
            </a:r>
          </a:p>
        </p:txBody>
      </p:sp>
      <p:pic>
        <p:nvPicPr>
          <p:cNvPr id="9" name="Picture 2" descr="Cukrownia &amp;Sacute;roda Wielkopolska - wykonanie 4 szt. silosów na cukier Dn =5,5 m; H = 18,6 m"/>
          <p:cNvPicPr>
            <a:picLocks noChangeAspect="1" noChangeArrowheads="1"/>
          </p:cNvPicPr>
          <p:nvPr/>
        </p:nvPicPr>
        <p:blipFill>
          <a:blip r:embed="rId3"/>
          <a:srcRect t="3810" r="5714" b="12381"/>
          <a:stretch>
            <a:fillRect/>
          </a:stretch>
        </p:blipFill>
        <p:spPr bwMode="auto">
          <a:xfrm>
            <a:off x="500063" y="1428749"/>
            <a:ext cx="2357437" cy="1571625"/>
          </a:xfrm>
          <a:prstGeom prst="rect">
            <a:avLst/>
          </a:prstGeom>
          <a:noFill/>
          <a:ln w="9525">
            <a:noFill/>
            <a:miter lim="800000"/>
            <a:headEnd/>
            <a:tailEnd/>
          </a:ln>
        </p:spPr>
      </p:pic>
      <p:pic>
        <p:nvPicPr>
          <p:cNvPr id="11" name="Picture 4" descr="Szwecja - wykonanie zbiorników do biopaliw"/>
          <p:cNvPicPr>
            <a:picLocks noChangeAspect="1" noChangeArrowheads="1"/>
          </p:cNvPicPr>
          <p:nvPr/>
        </p:nvPicPr>
        <p:blipFill>
          <a:blip r:embed="rId4"/>
          <a:srcRect/>
          <a:stretch>
            <a:fillRect/>
          </a:stretch>
        </p:blipFill>
        <p:spPr bwMode="auto">
          <a:xfrm>
            <a:off x="3000375" y="1428749"/>
            <a:ext cx="2095500" cy="1571625"/>
          </a:xfrm>
          <a:prstGeom prst="rect">
            <a:avLst/>
          </a:prstGeom>
          <a:noFill/>
          <a:ln w="9525">
            <a:noFill/>
            <a:miter lim="800000"/>
            <a:headEnd/>
            <a:tailEnd/>
          </a:ln>
        </p:spPr>
      </p:pic>
      <p:sp>
        <p:nvSpPr>
          <p:cNvPr id="13" name="pole tekstowe 16"/>
          <p:cNvSpPr txBox="1">
            <a:spLocks noChangeArrowheads="1"/>
          </p:cNvSpPr>
          <p:nvPr/>
        </p:nvSpPr>
        <p:spPr bwMode="auto">
          <a:xfrm>
            <a:off x="500063" y="3000374"/>
            <a:ext cx="4500562" cy="323850"/>
          </a:xfrm>
          <a:prstGeom prst="rect">
            <a:avLst/>
          </a:prstGeom>
          <a:noFill/>
          <a:ln w="9525">
            <a:noFill/>
            <a:miter lim="800000"/>
            <a:headEnd/>
            <a:tailEnd/>
          </a:ln>
        </p:spPr>
        <p:txBody>
          <a:bodyPr>
            <a:spAutoFit/>
          </a:bodyPr>
          <a:lstStyle/>
          <a:p>
            <a:r>
              <a:rPr lang="pl-PL" sz="1500" b="1" dirty="0"/>
              <a:t>Silos na cukier                   Zbiornik na </a:t>
            </a:r>
            <a:r>
              <a:rPr lang="pl-PL" sz="1500" b="1" dirty="0" err="1"/>
              <a:t>biopaliwo</a:t>
            </a:r>
            <a:endParaRPr lang="pl-PL" sz="1500" b="1" dirty="0"/>
          </a:p>
        </p:txBody>
      </p:sp>
      <p:pic>
        <p:nvPicPr>
          <p:cNvPr id="14" name="Picture 4" descr="http://www.montspoz.com.pl/wp-content/gallery/zbiorniki-magazynowe/zbiornik-v603.jpg"/>
          <p:cNvPicPr>
            <a:picLocks noChangeAspect="1" noChangeArrowheads="1"/>
          </p:cNvPicPr>
          <p:nvPr/>
        </p:nvPicPr>
        <p:blipFill>
          <a:blip r:embed="rId5"/>
          <a:srcRect/>
          <a:stretch>
            <a:fillRect/>
          </a:stretch>
        </p:blipFill>
        <p:spPr bwMode="auto">
          <a:xfrm>
            <a:off x="571472" y="3357562"/>
            <a:ext cx="4500566" cy="2214578"/>
          </a:xfrm>
          <a:prstGeom prst="rect">
            <a:avLst/>
          </a:prstGeom>
          <a:noFill/>
          <a:ln w="9525">
            <a:noFill/>
            <a:miter lim="800000"/>
            <a:headEnd/>
            <a:tailEnd/>
          </a:ln>
        </p:spPr>
      </p:pic>
      <p:pic>
        <p:nvPicPr>
          <p:cNvPr id="15" name="Picture 2" descr="silzew1"/>
          <p:cNvPicPr>
            <a:picLocks noChangeAspect="1" noChangeArrowheads="1"/>
          </p:cNvPicPr>
          <p:nvPr/>
        </p:nvPicPr>
        <p:blipFill>
          <a:blip r:embed="rId6"/>
          <a:srcRect b="6005"/>
          <a:stretch>
            <a:fillRect/>
          </a:stretch>
        </p:blipFill>
        <p:spPr bwMode="auto">
          <a:xfrm>
            <a:off x="5357818" y="1428736"/>
            <a:ext cx="3251200" cy="4143392"/>
          </a:xfrm>
          <a:prstGeom prst="rect">
            <a:avLst/>
          </a:prstGeom>
          <a:noFill/>
          <a:ln w="9525">
            <a:noFill/>
            <a:miter lim="800000"/>
            <a:headEnd/>
            <a:tailEnd/>
          </a:ln>
        </p:spPr>
      </p:pic>
      <p:sp>
        <p:nvSpPr>
          <p:cNvPr id="16" name="pole tekstowe 16"/>
          <p:cNvSpPr txBox="1">
            <a:spLocks noChangeArrowheads="1"/>
          </p:cNvSpPr>
          <p:nvPr/>
        </p:nvSpPr>
        <p:spPr bwMode="auto">
          <a:xfrm>
            <a:off x="571500" y="5572140"/>
            <a:ext cx="8072438" cy="338554"/>
          </a:xfrm>
          <a:prstGeom prst="rect">
            <a:avLst/>
          </a:prstGeom>
          <a:noFill/>
          <a:ln w="9525">
            <a:noFill/>
            <a:miter lim="800000"/>
            <a:headEnd/>
            <a:tailEnd/>
          </a:ln>
        </p:spPr>
        <p:txBody>
          <a:bodyPr wrap="square">
            <a:spAutoFit/>
          </a:bodyPr>
          <a:lstStyle/>
          <a:p>
            <a:r>
              <a:rPr lang="pl-PL" sz="1600" b="1" dirty="0"/>
              <a:t>Zbiorniki na wodę.                                                                      Silosy  na mąkę</a:t>
            </a:r>
          </a:p>
        </p:txBody>
      </p:sp>
    </p:spTree>
  </p:cSld>
  <p:clrMapOvr>
    <a:masterClrMapping/>
  </p:clrMapOvr>
  <p:transition>
    <p:cover dir="l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Prostokąt 4"/>
          <p:cNvSpPr/>
          <p:nvPr/>
        </p:nvSpPr>
        <p:spPr>
          <a:xfrm>
            <a:off x="249177" y="1490632"/>
            <a:ext cx="8429684" cy="442915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pl-PL"/>
          </a:p>
        </p:txBody>
      </p:sp>
      <p:sp>
        <p:nvSpPr>
          <p:cNvPr id="6" name="Line 5"/>
          <p:cNvSpPr>
            <a:spLocks noChangeShapeType="1"/>
          </p:cNvSpPr>
          <p:nvPr/>
        </p:nvSpPr>
        <p:spPr bwMode="auto">
          <a:xfrm>
            <a:off x="392082" y="6062645"/>
            <a:ext cx="8286750" cy="0"/>
          </a:xfrm>
          <a:prstGeom prst="line">
            <a:avLst/>
          </a:prstGeom>
          <a:noFill/>
          <a:ln w="19050">
            <a:solidFill>
              <a:schemeClr val="tx1"/>
            </a:solidFill>
            <a:round/>
            <a:headEnd/>
            <a:tailEnd/>
          </a:ln>
        </p:spPr>
        <p:txBody>
          <a:bodyPr>
            <a:spAutoFit/>
          </a:bodyPr>
          <a:lstStyle/>
          <a:p>
            <a:endParaRPr lang="pl-PL"/>
          </a:p>
        </p:txBody>
      </p:sp>
      <p:pic>
        <p:nvPicPr>
          <p:cNvPr id="7" name="Picture 15" descr="http://ekomin.republika.pl/images/02.jpg"/>
          <p:cNvPicPr>
            <a:picLocks noChangeAspect="1" noChangeArrowheads="1"/>
          </p:cNvPicPr>
          <p:nvPr/>
        </p:nvPicPr>
        <p:blipFill>
          <a:blip r:embed="rId3"/>
          <a:srcRect/>
          <a:stretch>
            <a:fillRect/>
          </a:stretch>
        </p:blipFill>
        <p:spPr bwMode="auto">
          <a:xfrm>
            <a:off x="5749895" y="1562082"/>
            <a:ext cx="2754312" cy="3071813"/>
          </a:xfrm>
          <a:prstGeom prst="rect">
            <a:avLst/>
          </a:prstGeom>
          <a:noFill/>
          <a:ln w="9525">
            <a:noFill/>
            <a:miter lim="800000"/>
            <a:headEnd/>
            <a:tailEnd/>
          </a:ln>
        </p:spPr>
      </p:pic>
      <p:pic>
        <p:nvPicPr>
          <p:cNvPr id="9" name="Picture 17"/>
          <p:cNvPicPr>
            <a:picLocks noChangeAspect="1" noChangeArrowheads="1"/>
          </p:cNvPicPr>
          <p:nvPr/>
        </p:nvPicPr>
        <p:blipFill>
          <a:blip r:embed="rId4"/>
          <a:srcRect r="35896"/>
          <a:stretch>
            <a:fillRect/>
          </a:stretch>
        </p:blipFill>
        <p:spPr bwMode="auto">
          <a:xfrm>
            <a:off x="3392457" y="1562082"/>
            <a:ext cx="2143125" cy="3071822"/>
          </a:xfrm>
          <a:prstGeom prst="rect">
            <a:avLst/>
          </a:prstGeom>
          <a:noFill/>
          <a:ln w="9525">
            <a:noFill/>
            <a:miter lim="800000"/>
            <a:headEnd/>
            <a:tailEnd/>
          </a:ln>
        </p:spPr>
      </p:pic>
      <p:pic>
        <p:nvPicPr>
          <p:cNvPr id="11" name="Obraz 14"/>
          <p:cNvPicPr>
            <a:picLocks noChangeAspect="1" noChangeArrowheads="1"/>
          </p:cNvPicPr>
          <p:nvPr/>
        </p:nvPicPr>
        <p:blipFill>
          <a:blip r:embed="rId5"/>
          <a:srcRect l="11182" t="20903" r="55276" b="7526"/>
          <a:stretch>
            <a:fillRect/>
          </a:stretch>
        </p:blipFill>
        <p:spPr bwMode="auto">
          <a:xfrm>
            <a:off x="463491" y="1562070"/>
            <a:ext cx="2838450" cy="4214842"/>
          </a:xfrm>
          <a:prstGeom prst="rect">
            <a:avLst/>
          </a:prstGeom>
          <a:noFill/>
          <a:ln w="9525">
            <a:noFill/>
            <a:miter lim="800000"/>
            <a:headEnd/>
            <a:tailEnd/>
          </a:ln>
        </p:spPr>
      </p:pic>
      <p:sp>
        <p:nvSpPr>
          <p:cNvPr id="13" name="pole tekstowe 16"/>
          <p:cNvSpPr txBox="1">
            <a:spLocks noChangeArrowheads="1"/>
          </p:cNvSpPr>
          <p:nvPr/>
        </p:nvSpPr>
        <p:spPr bwMode="auto">
          <a:xfrm>
            <a:off x="3392449" y="4919656"/>
            <a:ext cx="5072091" cy="800219"/>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spAutoFit/>
          </a:bodyPr>
          <a:lstStyle/>
          <a:p>
            <a:r>
              <a:rPr lang="pl-PL" sz="2300" b="1" dirty="0">
                <a:latin typeface="Arial Narrow" pitchFamily="34" charset="0"/>
              </a:rPr>
              <a:t>Trzony kominów, przewody  spalinowe, wkłady  kominowe, wykładziny kominowe </a:t>
            </a:r>
          </a:p>
        </p:txBody>
      </p:sp>
      <p:sp>
        <p:nvSpPr>
          <p:cNvPr id="14" name="Rectangle 1"/>
          <p:cNvSpPr>
            <a:spLocks noChangeArrowheads="1"/>
          </p:cNvSpPr>
          <p:nvPr/>
        </p:nvSpPr>
        <p:spPr bwMode="auto">
          <a:xfrm>
            <a:off x="214282" y="928670"/>
            <a:ext cx="8501063" cy="461665"/>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anchor="ctr">
            <a:spAutoFit/>
          </a:bodyPr>
          <a:lstStyle/>
          <a:p>
            <a:pPr marL="228600" indent="-228600" algn="ctr" eaLnBrk="1" hangingPunct="1"/>
            <a:r>
              <a:rPr lang="pl-PL" altLang="pl-PL" sz="2400" b="1" dirty="0">
                <a:latin typeface="Arial Narrow" pitchFamily="34" charset="0"/>
              </a:rPr>
              <a:t>Zastosowania przemysłowe – kominy i wkłady kominowe</a:t>
            </a:r>
          </a:p>
        </p:txBody>
      </p:sp>
    </p:spTree>
  </p:cSld>
  <p:clrMapOvr>
    <a:masterClrMapping/>
  </p:clrMapOvr>
  <p:transition>
    <p:cover dir="l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Line 5"/>
          <p:cNvSpPr>
            <a:spLocks noChangeShapeType="1"/>
          </p:cNvSpPr>
          <p:nvPr/>
        </p:nvSpPr>
        <p:spPr bwMode="auto">
          <a:xfrm>
            <a:off x="428595" y="6072169"/>
            <a:ext cx="8501093" cy="19"/>
          </a:xfrm>
          <a:prstGeom prst="line">
            <a:avLst/>
          </a:prstGeom>
          <a:noFill/>
          <a:ln w="19050">
            <a:solidFill>
              <a:schemeClr val="tx1"/>
            </a:solidFill>
            <a:round/>
            <a:headEnd/>
            <a:tailEnd/>
          </a:ln>
        </p:spPr>
        <p:txBody>
          <a:bodyPr wrap="square">
            <a:spAutoFit/>
          </a:bodyPr>
          <a:lstStyle/>
          <a:p>
            <a:endParaRPr lang="pl-PL"/>
          </a:p>
        </p:txBody>
      </p:sp>
      <p:sp>
        <p:nvSpPr>
          <p:cNvPr id="6" name="Rectangle 1"/>
          <p:cNvSpPr>
            <a:spLocks noChangeArrowheads="1"/>
          </p:cNvSpPr>
          <p:nvPr/>
        </p:nvSpPr>
        <p:spPr bwMode="auto">
          <a:xfrm>
            <a:off x="428596" y="928670"/>
            <a:ext cx="8358217" cy="369332"/>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algn="ctr" eaLnBrk="1" hangingPunct="1"/>
            <a:r>
              <a:rPr lang="pl-PL" altLang="pl-PL" sz="1800" b="1" dirty="0">
                <a:latin typeface="Arial Narrow" pitchFamily="34" charset="0"/>
              </a:rPr>
              <a:t>Stal nierdzewna na konstrukcje przemysłowe – trzon komina i instalacja technologiczna</a:t>
            </a:r>
          </a:p>
        </p:txBody>
      </p:sp>
      <p:sp>
        <p:nvSpPr>
          <p:cNvPr id="7" name="Line 5"/>
          <p:cNvSpPr>
            <a:spLocks noChangeShapeType="1"/>
          </p:cNvSpPr>
          <p:nvPr/>
        </p:nvSpPr>
        <p:spPr bwMode="auto">
          <a:xfrm>
            <a:off x="428596" y="6072170"/>
            <a:ext cx="8286750" cy="0"/>
          </a:xfrm>
          <a:prstGeom prst="line">
            <a:avLst/>
          </a:prstGeom>
          <a:noFill/>
          <a:ln w="19050">
            <a:solidFill>
              <a:schemeClr val="tx1"/>
            </a:solidFill>
            <a:round/>
            <a:headEnd/>
            <a:tailEnd/>
          </a:ln>
        </p:spPr>
        <p:txBody>
          <a:bodyPr>
            <a:spAutoFit/>
          </a:bodyPr>
          <a:lstStyle/>
          <a:p>
            <a:endParaRPr lang="pl-PL"/>
          </a:p>
        </p:txBody>
      </p:sp>
      <p:sp>
        <p:nvSpPr>
          <p:cNvPr id="9" name="Prostokąt zaokrąglony 37"/>
          <p:cNvSpPr>
            <a:spLocks noChangeArrowheads="1"/>
          </p:cNvSpPr>
          <p:nvPr/>
        </p:nvSpPr>
        <p:spPr bwMode="auto">
          <a:xfrm>
            <a:off x="428596" y="5500670"/>
            <a:ext cx="8429655" cy="500062"/>
          </a:xfrm>
          <a:prstGeom prst="roundRect">
            <a:avLst>
              <a:gd name="adj" fmla="val 0"/>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a:lstStyle/>
          <a:p>
            <a:pPr algn="ctr" eaLnBrk="1" hangingPunct="1"/>
            <a:r>
              <a:rPr lang="pl-PL" altLang="pl-PL" sz="2400" b="1" dirty="0">
                <a:latin typeface="Arial Narrow" pitchFamily="34" charset="0"/>
                <a:cs typeface="Arial" pitchFamily="34" charset="0"/>
              </a:rPr>
              <a:t>Stal 1.4301. Instalacja odprowadzenia spalin z kotła na biomasę</a:t>
            </a:r>
          </a:p>
        </p:txBody>
      </p:sp>
      <p:pic>
        <p:nvPicPr>
          <p:cNvPr id="11" name="Obraz 15" descr="IMG_20140924_141437.jpg"/>
          <p:cNvPicPr>
            <a:picLocks noChangeAspect="1"/>
          </p:cNvPicPr>
          <p:nvPr/>
        </p:nvPicPr>
        <p:blipFill>
          <a:blip r:embed="rId3"/>
          <a:srcRect l="30556"/>
          <a:stretch>
            <a:fillRect/>
          </a:stretch>
        </p:blipFill>
        <p:spPr bwMode="auto">
          <a:xfrm>
            <a:off x="571443" y="1500157"/>
            <a:ext cx="2000250" cy="3840162"/>
          </a:xfrm>
          <a:prstGeom prst="rect">
            <a:avLst/>
          </a:prstGeom>
          <a:noFill/>
          <a:ln w="9525">
            <a:noFill/>
            <a:miter lim="800000"/>
            <a:headEnd/>
            <a:tailEnd/>
          </a:ln>
        </p:spPr>
      </p:pic>
      <p:pic>
        <p:nvPicPr>
          <p:cNvPr id="13" name="Obraz 16" descr="IMG_20140924_135619.jpg"/>
          <p:cNvPicPr>
            <a:picLocks noChangeAspect="1"/>
          </p:cNvPicPr>
          <p:nvPr/>
        </p:nvPicPr>
        <p:blipFill>
          <a:blip r:embed="rId4"/>
          <a:srcRect/>
          <a:stretch>
            <a:fillRect/>
          </a:stretch>
        </p:blipFill>
        <p:spPr bwMode="auto">
          <a:xfrm>
            <a:off x="2857459" y="1500157"/>
            <a:ext cx="2894012" cy="3857625"/>
          </a:xfrm>
          <a:prstGeom prst="rect">
            <a:avLst/>
          </a:prstGeom>
          <a:noFill/>
          <a:ln w="9525">
            <a:noFill/>
            <a:miter lim="800000"/>
            <a:headEnd/>
            <a:tailEnd/>
          </a:ln>
        </p:spPr>
      </p:pic>
      <p:pic>
        <p:nvPicPr>
          <p:cNvPr id="14" name="Obraz 18" descr="IMG_20140924_135639.jpg"/>
          <p:cNvPicPr>
            <a:picLocks noChangeAspect="1"/>
          </p:cNvPicPr>
          <p:nvPr/>
        </p:nvPicPr>
        <p:blipFill>
          <a:blip r:embed="rId5"/>
          <a:srcRect l="7843"/>
          <a:stretch>
            <a:fillRect/>
          </a:stretch>
        </p:blipFill>
        <p:spPr bwMode="auto">
          <a:xfrm>
            <a:off x="6000731" y="1500157"/>
            <a:ext cx="2643187" cy="3824287"/>
          </a:xfrm>
          <a:prstGeom prst="rect">
            <a:avLst/>
          </a:prstGeom>
          <a:noFill/>
          <a:ln w="9525">
            <a:noFill/>
            <a:miter lim="800000"/>
            <a:headEnd/>
            <a:tailEnd/>
          </a:ln>
        </p:spPr>
      </p:pic>
      <p:sp>
        <p:nvSpPr>
          <p:cNvPr id="15" name="Prostokąt 14"/>
          <p:cNvSpPr/>
          <p:nvPr/>
        </p:nvSpPr>
        <p:spPr>
          <a:xfrm>
            <a:off x="428567" y="1428719"/>
            <a:ext cx="8358246" cy="4000528"/>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cSld>
  <p:clrMapOvr>
    <a:masterClrMapping/>
  </p:clrMapOvr>
  <p:transition>
    <p:cover dir="l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2053" name="Picture 5" descr="D:\WiesKu\FUCHY\BUDGEM Puławy pierścienie_2019\Fotografie przed\20190129_112803.jpg"/>
          <p:cNvPicPr>
            <a:picLocks noChangeAspect="1" noChangeArrowheads="1"/>
          </p:cNvPicPr>
          <p:nvPr/>
        </p:nvPicPr>
        <p:blipFill>
          <a:blip r:embed="rId3" cstate="print"/>
          <a:srcRect/>
          <a:stretch>
            <a:fillRect/>
          </a:stretch>
        </p:blipFill>
        <p:spPr bwMode="auto">
          <a:xfrm>
            <a:off x="428596" y="3714752"/>
            <a:ext cx="3714776" cy="2169929"/>
          </a:xfrm>
          <a:prstGeom prst="rect">
            <a:avLst/>
          </a:prstGeom>
          <a:noFill/>
        </p:spPr>
      </p:pic>
      <p:pic>
        <p:nvPicPr>
          <p:cNvPr id="9" name="Picture 2" descr="D:\WiesKu\FUCHY\BUDGEM Puławy pierścienie_2019\Fotografie przed\Fot 1.jpg"/>
          <p:cNvPicPr>
            <a:picLocks noChangeAspect="1" noChangeArrowheads="1"/>
          </p:cNvPicPr>
          <p:nvPr/>
        </p:nvPicPr>
        <p:blipFill>
          <a:blip r:embed="rId4" cstate="print"/>
          <a:srcRect t="2500"/>
          <a:stretch>
            <a:fillRect/>
          </a:stretch>
        </p:blipFill>
        <p:spPr bwMode="auto">
          <a:xfrm>
            <a:off x="357158" y="785794"/>
            <a:ext cx="3810027" cy="2786082"/>
          </a:xfrm>
          <a:prstGeom prst="rect">
            <a:avLst/>
          </a:prstGeom>
          <a:noFill/>
        </p:spPr>
      </p:pic>
      <p:pic>
        <p:nvPicPr>
          <p:cNvPr id="11" name="Picture 3" descr="D:\WiesKu\FUCHY\BUDGEM Puławy pierścienie_2019\Fotografie przed\Fot 2.jpg"/>
          <p:cNvPicPr>
            <a:picLocks noChangeAspect="1" noChangeArrowheads="1"/>
          </p:cNvPicPr>
          <p:nvPr/>
        </p:nvPicPr>
        <p:blipFill>
          <a:blip r:embed="rId5" cstate="print"/>
          <a:srcRect/>
          <a:stretch>
            <a:fillRect/>
          </a:stretch>
        </p:blipFill>
        <p:spPr bwMode="auto">
          <a:xfrm>
            <a:off x="4714876" y="714356"/>
            <a:ext cx="3786214" cy="2857520"/>
          </a:xfrm>
          <a:prstGeom prst="rect">
            <a:avLst/>
          </a:prstGeom>
          <a:noFill/>
        </p:spPr>
      </p:pic>
      <p:pic>
        <p:nvPicPr>
          <p:cNvPr id="2052" name="Picture 4" descr="D:\WiesKu\FUCHY\BUDGEM Puławy pierścienie_2019\Fotografie przed\20190129_112801.jpg"/>
          <p:cNvPicPr>
            <a:picLocks noChangeAspect="1" noChangeArrowheads="1"/>
          </p:cNvPicPr>
          <p:nvPr/>
        </p:nvPicPr>
        <p:blipFill>
          <a:blip r:embed="rId6" cstate="print"/>
          <a:srcRect l="-1421" t="25263" r="21842"/>
          <a:stretch>
            <a:fillRect/>
          </a:stretch>
        </p:blipFill>
        <p:spPr bwMode="auto">
          <a:xfrm>
            <a:off x="4572000" y="3714752"/>
            <a:ext cx="4000528" cy="2143139"/>
          </a:xfrm>
          <a:prstGeom prst="rect">
            <a:avLst/>
          </a:prstGeom>
          <a:noFill/>
        </p:spPr>
      </p:pic>
      <p:sp>
        <p:nvSpPr>
          <p:cNvPr id="14" name="Prostokąt zaokrąglony 37"/>
          <p:cNvSpPr>
            <a:spLocks noChangeArrowheads="1"/>
          </p:cNvSpPr>
          <p:nvPr/>
        </p:nvSpPr>
        <p:spPr bwMode="auto">
          <a:xfrm>
            <a:off x="357158" y="5929330"/>
            <a:ext cx="8429655" cy="500062"/>
          </a:xfrm>
          <a:prstGeom prst="roundRect">
            <a:avLst>
              <a:gd name="adj" fmla="val 0"/>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a:lstStyle/>
          <a:p>
            <a:pPr algn="ctr" eaLnBrk="1" hangingPunct="1"/>
            <a:r>
              <a:rPr lang="pl-PL" altLang="pl-PL" sz="2400" b="1" dirty="0">
                <a:latin typeface="Arial Narrow" pitchFamily="34" charset="0"/>
                <a:cs typeface="Arial" pitchFamily="34" charset="0"/>
              </a:rPr>
              <a:t>Stal 1.4301. </a:t>
            </a:r>
            <a:r>
              <a:rPr lang="pl-PL" altLang="pl-PL" sz="2400" dirty="0">
                <a:latin typeface="Arial Narrow" pitchFamily="34" charset="0"/>
                <a:cs typeface="Arial" pitchFamily="34" charset="0"/>
              </a:rPr>
              <a:t>ZBIORNIKI KWASU AZOTOWEGO V = 4000 m</a:t>
            </a:r>
            <a:r>
              <a:rPr lang="pl-PL" altLang="pl-PL" sz="2400" baseline="30000" dirty="0">
                <a:latin typeface="Arial Narrow" pitchFamily="34" charset="0"/>
                <a:cs typeface="Arial" pitchFamily="34" charset="0"/>
              </a:rPr>
              <a:t>3</a:t>
            </a:r>
            <a:endParaRPr lang="pl-PL" altLang="pl-PL" sz="2400" b="1" baseline="30000" dirty="0">
              <a:latin typeface="Arial Narrow" pitchFamily="34" charset="0"/>
              <a:cs typeface="Arial" pitchFamily="34" charset="0"/>
            </a:endParaRPr>
          </a:p>
        </p:txBody>
      </p:sp>
    </p:spTree>
  </p:cSld>
  <p:clrMapOvr>
    <a:masterClrMapping/>
  </p:clrMapOvr>
  <p:transition>
    <p:cover dir="l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2050" name="Picture 2" descr="D:\WiesKu\FUCHY\BUDGEM Puławy pierścienie_2019\Fotografie przed\20190129_112529.jpg"/>
          <p:cNvPicPr>
            <a:picLocks noChangeAspect="1" noChangeArrowheads="1"/>
          </p:cNvPicPr>
          <p:nvPr/>
        </p:nvPicPr>
        <p:blipFill>
          <a:blip r:embed="rId3" cstate="print"/>
          <a:srcRect/>
          <a:stretch>
            <a:fillRect/>
          </a:stretch>
        </p:blipFill>
        <p:spPr bwMode="auto">
          <a:xfrm>
            <a:off x="642910" y="928670"/>
            <a:ext cx="3683026" cy="2071702"/>
          </a:xfrm>
          <a:prstGeom prst="rect">
            <a:avLst/>
          </a:prstGeom>
          <a:noFill/>
        </p:spPr>
      </p:pic>
      <p:pic>
        <p:nvPicPr>
          <p:cNvPr id="2051" name="Picture 3" descr="D:\WiesKu\FUCHY\BUDGEM Puławy pierścienie_2019\Fotografie przed\20190129_112606.jpg"/>
          <p:cNvPicPr>
            <a:picLocks noChangeAspect="1" noChangeArrowheads="1"/>
          </p:cNvPicPr>
          <p:nvPr/>
        </p:nvPicPr>
        <p:blipFill>
          <a:blip r:embed="rId4" cstate="print"/>
          <a:srcRect/>
          <a:stretch>
            <a:fillRect/>
          </a:stretch>
        </p:blipFill>
        <p:spPr bwMode="auto">
          <a:xfrm>
            <a:off x="4786314" y="959924"/>
            <a:ext cx="3671438" cy="2065184"/>
          </a:xfrm>
          <a:prstGeom prst="rect">
            <a:avLst/>
          </a:prstGeom>
          <a:noFill/>
        </p:spPr>
      </p:pic>
      <p:pic>
        <p:nvPicPr>
          <p:cNvPr id="13" name="Picture 7" descr="D:\WiesKu\FUCHY\BUDGEM Puławy pierścienie_2019\Fotografie przed\20190129_112251.jpg"/>
          <p:cNvPicPr>
            <a:picLocks noChangeAspect="1" noChangeArrowheads="1"/>
          </p:cNvPicPr>
          <p:nvPr/>
        </p:nvPicPr>
        <p:blipFill>
          <a:blip r:embed="rId5" cstate="print"/>
          <a:srcRect/>
          <a:stretch>
            <a:fillRect/>
          </a:stretch>
        </p:blipFill>
        <p:spPr bwMode="auto">
          <a:xfrm>
            <a:off x="642910" y="3429000"/>
            <a:ext cx="3841777" cy="2160999"/>
          </a:xfrm>
          <a:prstGeom prst="rect">
            <a:avLst/>
          </a:prstGeom>
          <a:noFill/>
        </p:spPr>
      </p:pic>
      <p:sp>
        <p:nvSpPr>
          <p:cNvPr id="14" name="Prostokąt zaokrąglony 37"/>
          <p:cNvSpPr>
            <a:spLocks noChangeArrowheads="1"/>
          </p:cNvSpPr>
          <p:nvPr/>
        </p:nvSpPr>
        <p:spPr bwMode="auto">
          <a:xfrm>
            <a:off x="571471" y="5786454"/>
            <a:ext cx="8072495" cy="500062"/>
          </a:xfrm>
          <a:prstGeom prst="roundRect">
            <a:avLst>
              <a:gd name="adj" fmla="val 0"/>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a:lstStyle/>
          <a:p>
            <a:pPr algn="ctr" eaLnBrk="1" hangingPunct="1"/>
            <a:r>
              <a:rPr lang="pl-PL" altLang="pl-PL" sz="2400" b="1" dirty="0">
                <a:latin typeface="Arial Narrow" pitchFamily="34" charset="0"/>
                <a:cs typeface="Arial" pitchFamily="34" charset="0"/>
              </a:rPr>
              <a:t>Stal 1.4301. </a:t>
            </a:r>
            <a:r>
              <a:rPr lang="pl-PL" altLang="pl-PL" sz="2400" dirty="0">
                <a:latin typeface="Arial Narrow" pitchFamily="34" charset="0"/>
                <a:cs typeface="Arial" pitchFamily="34" charset="0"/>
              </a:rPr>
              <a:t>ZBIORNIKI KWASU AZOTOWEGO V = 4000 m</a:t>
            </a:r>
            <a:r>
              <a:rPr lang="pl-PL" altLang="pl-PL" sz="2400" baseline="30000" dirty="0">
                <a:latin typeface="Arial Narrow" pitchFamily="34" charset="0"/>
                <a:cs typeface="Arial" pitchFamily="34" charset="0"/>
              </a:rPr>
              <a:t>3</a:t>
            </a:r>
            <a:endParaRPr lang="pl-PL" altLang="pl-PL" sz="2400" b="1" baseline="30000" dirty="0">
              <a:latin typeface="Arial Narrow" pitchFamily="34" charset="0"/>
              <a:cs typeface="Arial" pitchFamily="34" charset="0"/>
            </a:endParaRPr>
          </a:p>
        </p:txBody>
      </p:sp>
      <p:pic>
        <p:nvPicPr>
          <p:cNvPr id="2054" name="Picture 6" descr="D:\WiesKu\FUCHY\BUDGEM Puławy pierścienie_2019\Fotografie przed\20190129_112334.jpg"/>
          <p:cNvPicPr>
            <a:picLocks noChangeAspect="1" noChangeArrowheads="1"/>
          </p:cNvPicPr>
          <p:nvPr/>
        </p:nvPicPr>
        <p:blipFill>
          <a:blip r:embed="rId6" cstate="print"/>
          <a:srcRect/>
          <a:stretch>
            <a:fillRect/>
          </a:stretch>
        </p:blipFill>
        <p:spPr bwMode="auto">
          <a:xfrm>
            <a:off x="4714876" y="3429000"/>
            <a:ext cx="3810027" cy="2143140"/>
          </a:xfrm>
          <a:prstGeom prst="rect">
            <a:avLst/>
          </a:prstGeom>
          <a:noFill/>
        </p:spPr>
      </p:pic>
    </p:spTree>
  </p:cSld>
  <p:clrMapOvr>
    <a:masterClrMapping/>
  </p:clrMapOvr>
  <p:transition>
    <p:cover dir="l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1032" name="Picture 8" descr="D:\WiesKu\FUCHY\BUDGEM Puławy pierścienie_2019\Fotografie przed\20190129_112355.jpg"/>
          <p:cNvPicPr>
            <a:picLocks noChangeAspect="1" noChangeArrowheads="1"/>
          </p:cNvPicPr>
          <p:nvPr/>
        </p:nvPicPr>
        <p:blipFill>
          <a:blip r:embed="rId3" cstate="print"/>
          <a:srcRect/>
          <a:stretch>
            <a:fillRect/>
          </a:stretch>
        </p:blipFill>
        <p:spPr bwMode="auto">
          <a:xfrm>
            <a:off x="357158" y="714356"/>
            <a:ext cx="7560000" cy="4252500"/>
          </a:xfrm>
          <a:prstGeom prst="rect">
            <a:avLst/>
          </a:prstGeom>
          <a:noFill/>
        </p:spPr>
      </p:pic>
      <p:sp>
        <p:nvSpPr>
          <p:cNvPr id="15" name="Prostokąt zaokrąglony 37"/>
          <p:cNvSpPr>
            <a:spLocks noChangeArrowheads="1"/>
          </p:cNvSpPr>
          <p:nvPr/>
        </p:nvSpPr>
        <p:spPr bwMode="auto">
          <a:xfrm>
            <a:off x="428596" y="5857892"/>
            <a:ext cx="8429655" cy="500062"/>
          </a:xfrm>
          <a:prstGeom prst="roundRect">
            <a:avLst>
              <a:gd name="adj" fmla="val 0"/>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a:lstStyle/>
          <a:p>
            <a:pPr algn="ctr" eaLnBrk="1" hangingPunct="1"/>
            <a:r>
              <a:rPr lang="pl-PL" altLang="pl-PL" sz="2400" b="1" dirty="0">
                <a:latin typeface="Arial Narrow" pitchFamily="34" charset="0"/>
                <a:cs typeface="Arial" pitchFamily="34" charset="0"/>
              </a:rPr>
              <a:t>Stal 1.4301. </a:t>
            </a:r>
            <a:r>
              <a:rPr lang="pl-PL" altLang="pl-PL" sz="2400" dirty="0">
                <a:latin typeface="Arial Narrow" pitchFamily="34" charset="0"/>
                <a:cs typeface="Arial" pitchFamily="34" charset="0"/>
              </a:rPr>
              <a:t>ZBIORNIKI KWASU AZOTOWEGO V = 4000 m</a:t>
            </a:r>
            <a:r>
              <a:rPr lang="pl-PL" altLang="pl-PL" sz="2400" baseline="30000" dirty="0">
                <a:latin typeface="Arial Narrow" pitchFamily="34" charset="0"/>
                <a:cs typeface="Arial" pitchFamily="34" charset="0"/>
              </a:rPr>
              <a:t>3</a:t>
            </a:r>
            <a:endParaRPr lang="pl-PL" altLang="pl-PL" sz="2400" b="1" baseline="30000" dirty="0">
              <a:latin typeface="Arial Narrow" pitchFamily="34" charset="0"/>
              <a:cs typeface="Arial" pitchFamily="34" charset="0"/>
            </a:endParaRPr>
          </a:p>
        </p:txBody>
      </p:sp>
      <p:pic>
        <p:nvPicPr>
          <p:cNvPr id="1035" name="Picture 11" descr="D:\WiesKu\FUCHY\BUDGEM Puławy pierścienie_2019\Fotografie przed\20190129_111649.jpg"/>
          <p:cNvPicPr>
            <a:picLocks noChangeAspect="1" noChangeArrowheads="1"/>
          </p:cNvPicPr>
          <p:nvPr/>
        </p:nvPicPr>
        <p:blipFill>
          <a:blip r:embed="rId4" cstate="print"/>
          <a:srcRect l="25797" b="25208"/>
          <a:stretch>
            <a:fillRect/>
          </a:stretch>
        </p:blipFill>
        <p:spPr bwMode="auto">
          <a:xfrm>
            <a:off x="500034" y="928670"/>
            <a:ext cx="7560000" cy="4286280"/>
          </a:xfrm>
          <a:prstGeom prst="rect">
            <a:avLst/>
          </a:prstGeom>
          <a:noFill/>
        </p:spPr>
      </p:pic>
      <p:pic>
        <p:nvPicPr>
          <p:cNvPr id="1034" name="Picture 10" descr="D:\WiesKu\FUCHY\BUDGEM Puławy pierścienie_2019\Fotografie przed\20190129_112043.jpg"/>
          <p:cNvPicPr>
            <a:picLocks noChangeAspect="1" noChangeArrowheads="1"/>
          </p:cNvPicPr>
          <p:nvPr/>
        </p:nvPicPr>
        <p:blipFill>
          <a:blip r:embed="rId5" cstate="print"/>
          <a:srcRect/>
          <a:stretch>
            <a:fillRect/>
          </a:stretch>
        </p:blipFill>
        <p:spPr bwMode="auto">
          <a:xfrm>
            <a:off x="714348" y="1071546"/>
            <a:ext cx="7560000" cy="4252500"/>
          </a:xfrm>
          <a:prstGeom prst="rect">
            <a:avLst/>
          </a:prstGeom>
          <a:noFill/>
        </p:spPr>
      </p:pic>
      <p:pic>
        <p:nvPicPr>
          <p:cNvPr id="1029" name="Picture 5" descr="D:\WiesKu\FUCHY\BUDGEM Puławy pierścienie_2019\Fotografie przed\20190129_111835.jpg"/>
          <p:cNvPicPr>
            <a:picLocks noChangeAspect="1" noChangeArrowheads="1"/>
          </p:cNvPicPr>
          <p:nvPr/>
        </p:nvPicPr>
        <p:blipFill>
          <a:blip r:embed="rId6" cstate="print"/>
          <a:srcRect/>
          <a:stretch>
            <a:fillRect/>
          </a:stretch>
        </p:blipFill>
        <p:spPr bwMode="auto">
          <a:xfrm>
            <a:off x="928662" y="1142984"/>
            <a:ext cx="7560000" cy="4252500"/>
          </a:xfrm>
          <a:prstGeom prst="rect">
            <a:avLst/>
          </a:prstGeom>
          <a:noFill/>
        </p:spPr>
      </p:pic>
      <p:pic>
        <p:nvPicPr>
          <p:cNvPr id="1033" name="Picture 9" descr="D:\WiesKu\FUCHY\BUDGEM Puławy pierścienie_2019\Fotografie przed\20190129_112326.jpg"/>
          <p:cNvPicPr>
            <a:picLocks noChangeAspect="1" noChangeArrowheads="1"/>
          </p:cNvPicPr>
          <p:nvPr/>
        </p:nvPicPr>
        <p:blipFill>
          <a:blip r:embed="rId7" cstate="print"/>
          <a:srcRect/>
          <a:stretch>
            <a:fillRect/>
          </a:stretch>
        </p:blipFill>
        <p:spPr bwMode="auto">
          <a:xfrm>
            <a:off x="1142976" y="1285860"/>
            <a:ext cx="7560000" cy="4252500"/>
          </a:xfrm>
          <a:prstGeom prst="rect">
            <a:avLst/>
          </a:prstGeom>
          <a:noFill/>
        </p:spPr>
      </p:pic>
      <p:pic>
        <p:nvPicPr>
          <p:cNvPr id="1028" name="Picture 4" descr="D:\WiesKu\FUCHY\BUDGEM Puławy pierścienie_2019\Fotografie przed\20190129_111540.jpg"/>
          <p:cNvPicPr>
            <a:picLocks noChangeAspect="1" noChangeArrowheads="1"/>
          </p:cNvPicPr>
          <p:nvPr/>
        </p:nvPicPr>
        <p:blipFill>
          <a:blip r:embed="rId8" cstate="print"/>
          <a:srcRect/>
          <a:stretch>
            <a:fillRect/>
          </a:stretch>
        </p:blipFill>
        <p:spPr bwMode="auto">
          <a:xfrm>
            <a:off x="1285852" y="1428736"/>
            <a:ext cx="7560000" cy="4252500"/>
          </a:xfrm>
          <a:prstGeom prst="rect">
            <a:avLst/>
          </a:prstGeom>
          <a:noFill/>
        </p:spPr>
      </p:pic>
      <p:pic>
        <p:nvPicPr>
          <p:cNvPr id="1030" name="Picture 6" descr="D:\WiesKu\FUCHY\BUDGEM Puławy pierścienie_2019\Fotografie przed\20190129_112206.jpg"/>
          <p:cNvPicPr>
            <a:picLocks noChangeAspect="1" noChangeArrowheads="1"/>
          </p:cNvPicPr>
          <p:nvPr/>
        </p:nvPicPr>
        <p:blipFill>
          <a:blip r:embed="rId9" cstate="print"/>
          <a:srcRect/>
          <a:stretch>
            <a:fillRect/>
          </a:stretch>
        </p:blipFill>
        <p:spPr bwMode="auto">
          <a:xfrm>
            <a:off x="1357290" y="1500174"/>
            <a:ext cx="7560000" cy="4252500"/>
          </a:xfrm>
          <a:prstGeom prst="rect">
            <a:avLst/>
          </a:prstGeom>
          <a:noFill/>
        </p:spPr>
      </p:pic>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35"/>
                                        </p:tgtEl>
                                        <p:attrNameLst>
                                          <p:attrName>style.visibility</p:attrName>
                                        </p:attrNameLst>
                                      </p:cBhvr>
                                      <p:to>
                                        <p:strVal val="visible"/>
                                      </p:to>
                                    </p:set>
                                    <p:anim calcmode="lin" valueType="num">
                                      <p:cBhvr>
                                        <p:cTn id="7" dur="1000" fill="hold"/>
                                        <p:tgtEl>
                                          <p:spTgt spid="1035"/>
                                        </p:tgtEl>
                                        <p:attrNameLst>
                                          <p:attrName>ppt_w</p:attrName>
                                        </p:attrNameLst>
                                      </p:cBhvr>
                                      <p:tavLst>
                                        <p:tav tm="0">
                                          <p:val>
                                            <p:strVal val="#ppt_w*0.70"/>
                                          </p:val>
                                        </p:tav>
                                        <p:tav tm="100000">
                                          <p:val>
                                            <p:strVal val="#ppt_w"/>
                                          </p:val>
                                        </p:tav>
                                      </p:tavLst>
                                    </p:anim>
                                    <p:anim calcmode="lin" valueType="num">
                                      <p:cBhvr>
                                        <p:cTn id="8" dur="1000" fill="hold"/>
                                        <p:tgtEl>
                                          <p:spTgt spid="1035"/>
                                        </p:tgtEl>
                                        <p:attrNameLst>
                                          <p:attrName>ppt_h</p:attrName>
                                        </p:attrNameLst>
                                      </p:cBhvr>
                                      <p:tavLst>
                                        <p:tav tm="0">
                                          <p:val>
                                            <p:strVal val="#ppt_h"/>
                                          </p:val>
                                        </p:tav>
                                        <p:tav tm="100000">
                                          <p:val>
                                            <p:strVal val="#ppt_h"/>
                                          </p:val>
                                        </p:tav>
                                      </p:tavLst>
                                    </p:anim>
                                    <p:animEffect transition="in" filter="fade">
                                      <p:cBhvr>
                                        <p:cTn id="9" dur="1000"/>
                                        <p:tgtEl>
                                          <p:spTgt spid="1035"/>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034"/>
                                        </p:tgtEl>
                                        <p:attrNameLst>
                                          <p:attrName>style.visibility</p:attrName>
                                        </p:attrNameLst>
                                      </p:cBhvr>
                                      <p:to>
                                        <p:strVal val="visible"/>
                                      </p:to>
                                    </p:set>
                                    <p:anim calcmode="lin" valueType="num">
                                      <p:cBhvr>
                                        <p:cTn id="14" dur="1000" fill="hold"/>
                                        <p:tgtEl>
                                          <p:spTgt spid="1034"/>
                                        </p:tgtEl>
                                        <p:attrNameLst>
                                          <p:attrName>ppt_w</p:attrName>
                                        </p:attrNameLst>
                                      </p:cBhvr>
                                      <p:tavLst>
                                        <p:tav tm="0">
                                          <p:val>
                                            <p:strVal val="#ppt_w*0.70"/>
                                          </p:val>
                                        </p:tav>
                                        <p:tav tm="100000">
                                          <p:val>
                                            <p:strVal val="#ppt_w"/>
                                          </p:val>
                                        </p:tav>
                                      </p:tavLst>
                                    </p:anim>
                                    <p:anim calcmode="lin" valueType="num">
                                      <p:cBhvr>
                                        <p:cTn id="15" dur="1000" fill="hold"/>
                                        <p:tgtEl>
                                          <p:spTgt spid="1034"/>
                                        </p:tgtEl>
                                        <p:attrNameLst>
                                          <p:attrName>ppt_h</p:attrName>
                                        </p:attrNameLst>
                                      </p:cBhvr>
                                      <p:tavLst>
                                        <p:tav tm="0">
                                          <p:val>
                                            <p:strVal val="#ppt_h"/>
                                          </p:val>
                                        </p:tav>
                                        <p:tav tm="100000">
                                          <p:val>
                                            <p:strVal val="#ppt_h"/>
                                          </p:val>
                                        </p:tav>
                                      </p:tavLst>
                                    </p:anim>
                                    <p:animEffect transition="in" filter="fade">
                                      <p:cBhvr>
                                        <p:cTn id="16" dur="1000"/>
                                        <p:tgtEl>
                                          <p:spTgt spid="1034"/>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029"/>
                                        </p:tgtEl>
                                        <p:attrNameLst>
                                          <p:attrName>style.visibility</p:attrName>
                                        </p:attrNameLst>
                                      </p:cBhvr>
                                      <p:to>
                                        <p:strVal val="visible"/>
                                      </p:to>
                                    </p:set>
                                    <p:anim calcmode="lin" valueType="num">
                                      <p:cBhvr>
                                        <p:cTn id="21" dur="1000" fill="hold"/>
                                        <p:tgtEl>
                                          <p:spTgt spid="1029"/>
                                        </p:tgtEl>
                                        <p:attrNameLst>
                                          <p:attrName>ppt_w</p:attrName>
                                        </p:attrNameLst>
                                      </p:cBhvr>
                                      <p:tavLst>
                                        <p:tav tm="0">
                                          <p:val>
                                            <p:strVal val="#ppt_w*0.70"/>
                                          </p:val>
                                        </p:tav>
                                        <p:tav tm="100000">
                                          <p:val>
                                            <p:strVal val="#ppt_w"/>
                                          </p:val>
                                        </p:tav>
                                      </p:tavLst>
                                    </p:anim>
                                    <p:anim calcmode="lin" valueType="num">
                                      <p:cBhvr>
                                        <p:cTn id="22" dur="1000" fill="hold"/>
                                        <p:tgtEl>
                                          <p:spTgt spid="1029"/>
                                        </p:tgtEl>
                                        <p:attrNameLst>
                                          <p:attrName>ppt_h</p:attrName>
                                        </p:attrNameLst>
                                      </p:cBhvr>
                                      <p:tavLst>
                                        <p:tav tm="0">
                                          <p:val>
                                            <p:strVal val="#ppt_h"/>
                                          </p:val>
                                        </p:tav>
                                        <p:tav tm="100000">
                                          <p:val>
                                            <p:strVal val="#ppt_h"/>
                                          </p:val>
                                        </p:tav>
                                      </p:tavLst>
                                    </p:anim>
                                    <p:animEffect transition="in" filter="fade">
                                      <p:cBhvr>
                                        <p:cTn id="23" dur="1000"/>
                                        <p:tgtEl>
                                          <p:spTgt spid="1029"/>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1033"/>
                                        </p:tgtEl>
                                        <p:attrNameLst>
                                          <p:attrName>style.visibility</p:attrName>
                                        </p:attrNameLst>
                                      </p:cBhvr>
                                      <p:to>
                                        <p:strVal val="visible"/>
                                      </p:to>
                                    </p:set>
                                    <p:anim calcmode="lin" valueType="num">
                                      <p:cBhvr>
                                        <p:cTn id="28" dur="1000" fill="hold"/>
                                        <p:tgtEl>
                                          <p:spTgt spid="1033"/>
                                        </p:tgtEl>
                                        <p:attrNameLst>
                                          <p:attrName>ppt_w</p:attrName>
                                        </p:attrNameLst>
                                      </p:cBhvr>
                                      <p:tavLst>
                                        <p:tav tm="0">
                                          <p:val>
                                            <p:strVal val="#ppt_w*0.70"/>
                                          </p:val>
                                        </p:tav>
                                        <p:tav tm="100000">
                                          <p:val>
                                            <p:strVal val="#ppt_w"/>
                                          </p:val>
                                        </p:tav>
                                      </p:tavLst>
                                    </p:anim>
                                    <p:anim calcmode="lin" valueType="num">
                                      <p:cBhvr>
                                        <p:cTn id="29" dur="1000" fill="hold"/>
                                        <p:tgtEl>
                                          <p:spTgt spid="1033"/>
                                        </p:tgtEl>
                                        <p:attrNameLst>
                                          <p:attrName>ppt_h</p:attrName>
                                        </p:attrNameLst>
                                      </p:cBhvr>
                                      <p:tavLst>
                                        <p:tav tm="0">
                                          <p:val>
                                            <p:strVal val="#ppt_h"/>
                                          </p:val>
                                        </p:tav>
                                        <p:tav tm="100000">
                                          <p:val>
                                            <p:strVal val="#ppt_h"/>
                                          </p:val>
                                        </p:tav>
                                      </p:tavLst>
                                    </p:anim>
                                    <p:animEffect transition="in" filter="fade">
                                      <p:cBhvr>
                                        <p:cTn id="30" dur="1000"/>
                                        <p:tgtEl>
                                          <p:spTgt spid="1033"/>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nodeType="clickEffect">
                                  <p:stCondLst>
                                    <p:cond delay="0"/>
                                  </p:stCondLst>
                                  <p:childTnLst>
                                    <p:set>
                                      <p:cBhvr>
                                        <p:cTn id="34" dur="1" fill="hold">
                                          <p:stCondLst>
                                            <p:cond delay="0"/>
                                          </p:stCondLst>
                                        </p:cTn>
                                        <p:tgtEl>
                                          <p:spTgt spid="1028"/>
                                        </p:tgtEl>
                                        <p:attrNameLst>
                                          <p:attrName>style.visibility</p:attrName>
                                        </p:attrNameLst>
                                      </p:cBhvr>
                                      <p:to>
                                        <p:strVal val="visible"/>
                                      </p:to>
                                    </p:set>
                                    <p:anim calcmode="lin" valueType="num">
                                      <p:cBhvr>
                                        <p:cTn id="35" dur="1000" fill="hold"/>
                                        <p:tgtEl>
                                          <p:spTgt spid="1028"/>
                                        </p:tgtEl>
                                        <p:attrNameLst>
                                          <p:attrName>ppt_w</p:attrName>
                                        </p:attrNameLst>
                                      </p:cBhvr>
                                      <p:tavLst>
                                        <p:tav tm="0">
                                          <p:val>
                                            <p:strVal val="#ppt_w*0.70"/>
                                          </p:val>
                                        </p:tav>
                                        <p:tav tm="100000">
                                          <p:val>
                                            <p:strVal val="#ppt_w"/>
                                          </p:val>
                                        </p:tav>
                                      </p:tavLst>
                                    </p:anim>
                                    <p:anim calcmode="lin" valueType="num">
                                      <p:cBhvr>
                                        <p:cTn id="36" dur="1000" fill="hold"/>
                                        <p:tgtEl>
                                          <p:spTgt spid="1028"/>
                                        </p:tgtEl>
                                        <p:attrNameLst>
                                          <p:attrName>ppt_h</p:attrName>
                                        </p:attrNameLst>
                                      </p:cBhvr>
                                      <p:tavLst>
                                        <p:tav tm="0">
                                          <p:val>
                                            <p:strVal val="#ppt_h"/>
                                          </p:val>
                                        </p:tav>
                                        <p:tav tm="100000">
                                          <p:val>
                                            <p:strVal val="#ppt_h"/>
                                          </p:val>
                                        </p:tav>
                                      </p:tavLst>
                                    </p:anim>
                                    <p:animEffect transition="in" filter="fade">
                                      <p:cBhvr>
                                        <p:cTn id="37" dur="1000"/>
                                        <p:tgtEl>
                                          <p:spTgt spid="1028"/>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nodeType="clickEffect">
                                  <p:stCondLst>
                                    <p:cond delay="0"/>
                                  </p:stCondLst>
                                  <p:childTnLst>
                                    <p:set>
                                      <p:cBhvr>
                                        <p:cTn id="41" dur="1" fill="hold">
                                          <p:stCondLst>
                                            <p:cond delay="0"/>
                                          </p:stCondLst>
                                        </p:cTn>
                                        <p:tgtEl>
                                          <p:spTgt spid="1030"/>
                                        </p:tgtEl>
                                        <p:attrNameLst>
                                          <p:attrName>style.visibility</p:attrName>
                                        </p:attrNameLst>
                                      </p:cBhvr>
                                      <p:to>
                                        <p:strVal val="visible"/>
                                      </p:to>
                                    </p:set>
                                    <p:anim calcmode="lin" valueType="num">
                                      <p:cBhvr>
                                        <p:cTn id="42" dur="1000" fill="hold"/>
                                        <p:tgtEl>
                                          <p:spTgt spid="1030"/>
                                        </p:tgtEl>
                                        <p:attrNameLst>
                                          <p:attrName>ppt_w</p:attrName>
                                        </p:attrNameLst>
                                      </p:cBhvr>
                                      <p:tavLst>
                                        <p:tav tm="0">
                                          <p:val>
                                            <p:strVal val="#ppt_w*0.70"/>
                                          </p:val>
                                        </p:tav>
                                        <p:tav tm="100000">
                                          <p:val>
                                            <p:strVal val="#ppt_w"/>
                                          </p:val>
                                        </p:tav>
                                      </p:tavLst>
                                    </p:anim>
                                    <p:anim calcmode="lin" valueType="num">
                                      <p:cBhvr>
                                        <p:cTn id="43" dur="1000" fill="hold"/>
                                        <p:tgtEl>
                                          <p:spTgt spid="1030"/>
                                        </p:tgtEl>
                                        <p:attrNameLst>
                                          <p:attrName>ppt_h</p:attrName>
                                        </p:attrNameLst>
                                      </p:cBhvr>
                                      <p:tavLst>
                                        <p:tav tm="0">
                                          <p:val>
                                            <p:strVal val="#ppt_h"/>
                                          </p:val>
                                        </p:tav>
                                        <p:tav tm="100000">
                                          <p:val>
                                            <p:strVal val="#ppt_h"/>
                                          </p:val>
                                        </p:tav>
                                      </p:tavLst>
                                    </p:anim>
                                    <p:animEffect transition="in" filter="fade">
                                      <p:cBhvr>
                                        <p:cTn id="44"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D:\WiesKu\FUCHY\BUDGEM Puławy pierścienie_2019\RYSUNKI\RYS.1. OLD.jpg"/>
          <p:cNvPicPr>
            <a:picLocks noChangeAspect="1" noChangeArrowheads="1"/>
          </p:cNvPicPr>
          <p:nvPr/>
        </p:nvPicPr>
        <p:blipFill>
          <a:blip r:embed="rId3" cstate="print"/>
          <a:srcRect t="11458" b="30208"/>
          <a:stretch>
            <a:fillRect/>
          </a:stretch>
        </p:blipFill>
        <p:spPr bwMode="auto">
          <a:xfrm>
            <a:off x="785786" y="1357298"/>
            <a:ext cx="6144474" cy="5072098"/>
          </a:xfrm>
          <a:prstGeom prst="rect">
            <a:avLst/>
          </a:prstGeom>
          <a:noFill/>
        </p:spPr>
      </p:pic>
      <p:pic>
        <p:nvPicPr>
          <p:cNvPr id="3077" name="Picture 5" descr="D:\WiesKu\FUCHY\BUDGEM Puławy pierścienie_2019\RYSUNKI\RYS.2. OLD.jpg"/>
          <p:cNvPicPr>
            <a:picLocks noChangeAspect="1" noChangeArrowheads="1"/>
          </p:cNvPicPr>
          <p:nvPr/>
        </p:nvPicPr>
        <p:blipFill>
          <a:blip r:embed="rId4" cstate="print"/>
          <a:srcRect t="12500" b="23958"/>
          <a:stretch>
            <a:fillRect/>
          </a:stretch>
        </p:blipFill>
        <p:spPr bwMode="auto">
          <a:xfrm>
            <a:off x="1000100" y="1428736"/>
            <a:ext cx="5640829" cy="5072098"/>
          </a:xfrm>
          <a:prstGeom prst="rect">
            <a:avLst/>
          </a:prstGeom>
          <a:noFill/>
        </p:spPr>
      </p:pic>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3074" name="Picture 2" descr="D:\WiesKu\FUCHY\BUDGEM Puławy pierścienie_2019\OPIS\RYS.3..jpg"/>
          <p:cNvPicPr>
            <a:picLocks noChangeAspect="1" noChangeArrowheads="1"/>
          </p:cNvPicPr>
          <p:nvPr/>
        </p:nvPicPr>
        <p:blipFill>
          <a:blip r:embed="rId5" cstate="print"/>
          <a:srcRect t="15625" b="14583"/>
          <a:stretch>
            <a:fillRect/>
          </a:stretch>
        </p:blipFill>
        <p:spPr bwMode="auto">
          <a:xfrm>
            <a:off x="1142976" y="1214422"/>
            <a:ext cx="5208015" cy="5143512"/>
          </a:xfrm>
          <a:prstGeom prst="rect">
            <a:avLst/>
          </a:prstGeom>
          <a:noFill/>
        </p:spPr>
      </p:pic>
      <p:sp>
        <p:nvSpPr>
          <p:cNvPr id="11" name="Rectangle 1"/>
          <p:cNvSpPr>
            <a:spLocks noChangeArrowheads="1"/>
          </p:cNvSpPr>
          <p:nvPr/>
        </p:nvSpPr>
        <p:spPr bwMode="auto">
          <a:xfrm>
            <a:off x="500034" y="714356"/>
            <a:ext cx="8143933" cy="461665"/>
          </a:xfrm>
          <a:prstGeom prst="rect">
            <a:avLst/>
          </a:prstGeom>
          <a:solidFill>
            <a:srgbClr val="CCECFF">
              <a:alpha val="24000"/>
            </a:srgbClr>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marL="228600" indent="-228600" algn="ctr" eaLnBrk="1" hangingPunct="1"/>
            <a:r>
              <a:rPr lang="pl-PL" altLang="pl-PL" sz="2400" b="1" dirty="0">
                <a:latin typeface="Arial Narrow" pitchFamily="34" charset="0"/>
              </a:rPr>
              <a:t>Projekt remontu zbiorników</a:t>
            </a:r>
          </a:p>
        </p:txBody>
      </p:sp>
      <p:pic>
        <p:nvPicPr>
          <p:cNvPr id="13" name="Picture 2" descr="D:\WiesKu\FUCHY\BUDGEM Puławy pierścienie_2019\OPIS\RYS.3..jpg"/>
          <p:cNvPicPr>
            <a:picLocks noChangeAspect="1" noChangeArrowheads="1"/>
          </p:cNvPicPr>
          <p:nvPr/>
        </p:nvPicPr>
        <p:blipFill>
          <a:blip r:embed="rId5" cstate="print"/>
          <a:srcRect l="14906" t="32944" r="61775" b="52516"/>
          <a:stretch>
            <a:fillRect/>
          </a:stretch>
        </p:blipFill>
        <p:spPr bwMode="auto">
          <a:xfrm>
            <a:off x="1785918" y="1428736"/>
            <a:ext cx="5072098" cy="4475380"/>
          </a:xfrm>
          <a:prstGeom prst="rect">
            <a:avLst/>
          </a:prstGeom>
          <a:noFill/>
        </p:spPr>
      </p:pic>
      <p:pic>
        <p:nvPicPr>
          <p:cNvPr id="3075" name="Picture 3" descr="D:\WiesKu\FUCHY\BUDGEM Puławy pierścienie_2019\OPIS\RYS.4..jpg"/>
          <p:cNvPicPr>
            <a:picLocks noChangeAspect="1" noChangeArrowheads="1"/>
          </p:cNvPicPr>
          <p:nvPr/>
        </p:nvPicPr>
        <p:blipFill>
          <a:blip r:embed="rId6" cstate="print"/>
          <a:srcRect t="14583" b="12500"/>
          <a:stretch>
            <a:fillRect/>
          </a:stretch>
        </p:blipFill>
        <p:spPr bwMode="auto">
          <a:xfrm>
            <a:off x="1785918" y="1355024"/>
            <a:ext cx="4989222" cy="5148086"/>
          </a:xfrm>
          <a:prstGeom prst="rect">
            <a:avLst/>
          </a:prstGeom>
          <a:noFill/>
        </p:spPr>
      </p:pic>
      <p:pic>
        <p:nvPicPr>
          <p:cNvPr id="14" name="Picture 3" descr="D:\WiesKu\FUCHY\BUDGEM Puławy pierścienie_2019\OPIS\RYS.4..jpg"/>
          <p:cNvPicPr>
            <a:picLocks noChangeAspect="1" noChangeArrowheads="1"/>
          </p:cNvPicPr>
          <p:nvPr/>
        </p:nvPicPr>
        <p:blipFill>
          <a:blip r:embed="rId6" cstate="print"/>
          <a:srcRect l="15559" t="34717" r="61531" b="51117"/>
          <a:stretch>
            <a:fillRect/>
          </a:stretch>
        </p:blipFill>
        <p:spPr bwMode="auto">
          <a:xfrm>
            <a:off x="1214414" y="1500174"/>
            <a:ext cx="5470110" cy="4786346"/>
          </a:xfrm>
          <a:prstGeom prst="rect">
            <a:avLst/>
          </a:prstGeom>
          <a:noFill/>
        </p:spPr>
      </p:pic>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p:cTn id="7" dur="500" fill="hold"/>
                                        <p:tgtEl>
                                          <p:spTgt spid="3077"/>
                                        </p:tgtEl>
                                        <p:attrNameLst>
                                          <p:attrName>ppt_w</p:attrName>
                                        </p:attrNameLst>
                                      </p:cBhvr>
                                      <p:tavLst>
                                        <p:tav tm="0">
                                          <p:val>
                                            <p:fltVal val="0"/>
                                          </p:val>
                                        </p:tav>
                                        <p:tav tm="100000">
                                          <p:val>
                                            <p:strVal val="#ppt_w"/>
                                          </p:val>
                                        </p:tav>
                                      </p:tavLst>
                                    </p:anim>
                                    <p:anim calcmode="lin" valueType="num">
                                      <p:cBhvr>
                                        <p:cTn id="8" dur="500" fill="hold"/>
                                        <p:tgtEl>
                                          <p:spTgt spid="3077"/>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500" fill="hold"/>
                                        <p:tgtEl>
                                          <p:spTgt spid="3074"/>
                                        </p:tgtEl>
                                        <p:attrNameLst>
                                          <p:attrName>ppt_w</p:attrName>
                                        </p:attrNameLst>
                                      </p:cBhvr>
                                      <p:tavLst>
                                        <p:tav tm="0">
                                          <p:val>
                                            <p:fltVal val="0"/>
                                          </p:val>
                                        </p:tav>
                                        <p:tav tm="100000">
                                          <p:val>
                                            <p:strVal val="#ppt_w"/>
                                          </p:val>
                                        </p:tav>
                                      </p:tavLst>
                                    </p:anim>
                                    <p:anim calcmode="lin" valueType="num">
                                      <p:cBhvr>
                                        <p:cTn id="14" dur="500" fill="hold"/>
                                        <p:tgtEl>
                                          <p:spTgt spid="3074"/>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3075"/>
                                        </p:tgtEl>
                                        <p:attrNameLst>
                                          <p:attrName>style.visibility</p:attrName>
                                        </p:attrNameLst>
                                      </p:cBhvr>
                                      <p:to>
                                        <p:strVal val="visible"/>
                                      </p:to>
                                    </p:set>
                                    <p:anim calcmode="lin" valueType="num">
                                      <p:cBhvr>
                                        <p:cTn id="25" dur="500" fill="hold"/>
                                        <p:tgtEl>
                                          <p:spTgt spid="3075"/>
                                        </p:tgtEl>
                                        <p:attrNameLst>
                                          <p:attrName>ppt_w</p:attrName>
                                        </p:attrNameLst>
                                      </p:cBhvr>
                                      <p:tavLst>
                                        <p:tav tm="0">
                                          <p:val>
                                            <p:fltVal val="0"/>
                                          </p:val>
                                        </p:tav>
                                        <p:tav tm="100000">
                                          <p:val>
                                            <p:strVal val="#ppt_w"/>
                                          </p:val>
                                        </p:tav>
                                      </p:tavLst>
                                    </p:anim>
                                    <p:anim calcmode="lin" valueType="num">
                                      <p:cBhvr>
                                        <p:cTn id="26" dur="500" fill="hold"/>
                                        <p:tgtEl>
                                          <p:spTgt spid="3075"/>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Line 5"/>
          <p:cNvSpPr>
            <a:spLocks noChangeShapeType="1"/>
          </p:cNvSpPr>
          <p:nvPr/>
        </p:nvSpPr>
        <p:spPr bwMode="auto">
          <a:xfrm>
            <a:off x="428625" y="6072186"/>
            <a:ext cx="8358218" cy="20"/>
          </a:xfrm>
          <a:prstGeom prst="line">
            <a:avLst/>
          </a:prstGeom>
          <a:noFill/>
          <a:ln w="19050">
            <a:solidFill>
              <a:schemeClr val="tx1"/>
            </a:solidFill>
            <a:round/>
            <a:headEnd/>
            <a:tailEnd/>
          </a:ln>
        </p:spPr>
        <p:txBody>
          <a:bodyPr wrap="square">
            <a:spAutoFit/>
          </a:bodyPr>
          <a:lstStyle/>
          <a:p>
            <a:endParaRPr lang="pl-PL"/>
          </a:p>
        </p:txBody>
      </p:sp>
      <p:sp>
        <p:nvSpPr>
          <p:cNvPr id="6" name="Rectangle 1"/>
          <p:cNvSpPr>
            <a:spLocks noChangeArrowheads="1"/>
          </p:cNvSpPr>
          <p:nvPr/>
        </p:nvSpPr>
        <p:spPr bwMode="auto">
          <a:xfrm>
            <a:off x="500034" y="857232"/>
            <a:ext cx="8143933" cy="461665"/>
          </a:xfrm>
          <a:prstGeom prst="rect">
            <a:avLst/>
          </a:prstGeom>
          <a:solidFill>
            <a:srgbClr val="CCECFF">
              <a:alpha val="24000"/>
            </a:srgbClr>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marL="228600" indent="-228600" algn="ctr" eaLnBrk="1" hangingPunct="1"/>
            <a:r>
              <a:rPr lang="pl-PL" altLang="pl-PL" sz="2400" b="1" dirty="0">
                <a:latin typeface="Arial Narrow" pitchFamily="34" charset="0"/>
              </a:rPr>
              <a:t>Trwałość zwężki [konfuzora] komina żelbetowego h = 120 m</a:t>
            </a:r>
          </a:p>
        </p:txBody>
      </p:sp>
      <p:pic>
        <p:nvPicPr>
          <p:cNvPr id="7" name="Picture 2"/>
          <p:cNvPicPr>
            <a:picLocks noChangeAspect="1" noChangeArrowheads="1"/>
          </p:cNvPicPr>
          <p:nvPr/>
        </p:nvPicPr>
        <p:blipFill>
          <a:blip r:embed="rId3"/>
          <a:srcRect l="7513" t="16306" r="25816" b="9843"/>
          <a:stretch>
            <a:fillRect/>
          </a:stretch>
        </p:blipFill>
        <p:spPr bwMode="auto">
          <a:xfrm>
            <a:off x="2285984" y="1494678"/>
            <a:ext cx="6357982" cy="4434651"/>
          </a:xfrm>
          <a:prstGeom prst="rect">
            <a:avLst/>
          </a:prstGeom>
          <a:ln>
            <a:headEnd/>
            <a:tailEnd/>
          </a:ln>
        </p:spPr>
        <p:style>
          <a:lnRef idx="2">
            <a:schemeClr val="accent1"/>
          </a:lnRef>
          <a:fillRef idx="1">
            <a:schemeClr val="lt1"/>
          </a:fillRef>
          <a:effectRef idx="0">
            <a:schemeClr val="accent1"/>
          </a:effectRef>
          <a:fontRef idx="minor">
            <a:schemeClr val="dk1"/>
          </a:fontRef>
        </p:style>
      </p:pic>
      <p:pic>
        <p:nvPicPr>
          <p:cNvPr id="9" name="Picture 3"/>
          <p:cNvPicPr>
            <a:picLocks noChangeAspect="1" noChangeArrowheads="1"/>
          </p:cNvPicPr>
          <p:nvPr/>
        </p:nvPicPr>
        <p:blipFill>
          <a:blip r:embed="rId4"/>
          <a:srcRect l="35268" t="15715" r="48660" b="8571"/>
          <a:stretch>
            <a:fillRect/>
          </a:stretch>
        </p:blipFill>
        <p:spPr bwMode="auto">
          <a:xfrm>
            <a:off x="500034" y="1500174"/>
            <a:ext cx="1552771" cy="4429156"/>
          </a:xfrm>
          <a:prstGeom prst="rect">
            <a:avLst/>
          </a:prstGeom>
          <a:ln>
            <a:headEnd/>
            <a:tailEnd/>
          </a:ln>
        </p:spPr>
        <p:style>
          <a:lnRef idx="2">
            <a:schemeClr val="accent1"/>
          </a:lnRef>
          <a:fillRef idx="1">
            <a:schemeClr val="lt1"/>
          </a:fillRef>
          <a:effectRef idx="0">
            <a:schemeClr val="accent1"/>
          </a:effectRef>
          <a:fontRef idx="minor">
            <a:schemeClr val="dk1"/>
          </a:fontRef>
        </p:style>
      </p:pic>
      <p:sp>
        <p:nvSpPr>
          <p:cNvPr id="11" name="Prostokąt 10"/>
          <p:cNvSpPr/>
          <p:nvPr/>
        </p:nvSpPr>
        <p:spPr>
          <a:xfrm>
            <a:off x="5500694" y="3929066"/>
            <a:ext cx="3143272" cy="2031325"/>
          </a:xfrm>
          <a:prstGeom prst="rect">
            <a:avLst/>
          </a:prstGeom>
          <a:solidFill>
            <a:srgbClr val="CCECFF"/>
          </a:solidFill>
          <a:ln w="19050"/>
        </p:spPr>
        <p:style>
          <a:lnRef idx="1">
            <a:schemeClr val="accent1"/>
          </a:lnRef>
          <a:fillRef idx="2">
            <a:schemeClr val="accent1"/>
          </a:fillRef>
          <a:effectRef idx="1">
            <a:schemeClr val="accent1"/>
          </a:effectRef>
          <a:fontRef idx="minor">
            <a:schemeClr val="dk1"/>
          </a:fontRef>
        </p:style>
        <p:txBody>
          <a:bodyPr wrap="square">
            <a:spAutoFit/>
          </a:bodyPr>
          <a:lstStyle/>
          <a:p>
            <a:r>
              <a:rPr lang="pl-PL" sz="1800" b="1" dirty="0">
                <a:latin typeface="Arial Narrow" pitchFamily="34" charset="0"/>
              </a:rPr>
              <a:t>Elementy płaszcza zwężki były wykonane z blachy grubości 5 mm ze stali nierdzewnej gatunku 1.4404 według normy EN 10088. Kołnierze połączeniowe wykonano z blachy gr. 5 mm również ze stali 1.4404. </a:t>
            </a:r>
          </a:p>
        </p:txBody>
      </p:sp>
    </p:spTree>
  </p:cSld>
  <p:clrMapOvr>
    <a:masterClrMapping/>
  </p:clrMapOvr>
  <p:transition>
    <p:cover dir="l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Line 5"/>
          <p:cNvSpPr>
            <a:spLocks noChangeShapeType="1"/>
          </p:cNvSpPr>
          <p:nvPr/>
        </p:nvSpPr>
        <p:spPr bwMode="auto">
          <a:xfrm>
            <a:off x="428595" y="6000731"/>
            <a:ext cx="8501093" cy="19"/>
          </a:xfrm>
          <a:prstGeom prst="line">
            <a:avLst/>
          </a:prstGeom>
          <a:noFill/>
          <a:ln w="19050">
            <a:solidFill>
              <a:schemeClr val="tx1"/>
            </a:solidFill>
            <a:round/>
            <a:headEnd/>
            <a:tailEnd/>
          </a:ln>
        </p:spPr>
        <p:txBody>
          <a:bodyPr wrap="square">
            <a:spAutoFit/>
          </a:bodyPr>
          <a:lstStyle/>
          <a:p>
            <a:endParaRPr lang="pl-PL"/>
          </a:p>
        </p:txBody>
      </p:sp>
      <p:sp>
        <p:nvSpPr>
          <p:cNvPr id="6" name="Rectangle 1"/>
          <p:cNvSpPr>
            <a:spLocks noChangeArrowheads="1"/>
          </p:cNvSpPr>
          <p:nvPr/>
        </p:nvSpPr>
        <p:spPr bwMode="auto">
          <a:xfrm>
            <a:off x="428596" y="857232"/>
            <a:ext cx="8429655" cy="461665"/>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algn="ctr" eaLnBrk="1" hangingPunct="1"/>
            <a:r>
              <a:rPr lang="pl-PL" altLang="pl-PL" sz="2400" b="1" dirty="0">
                <a:latin typeface="Arial Narrow" pitchFamily="34" charset="0"/>
              </a:rPr>
              <a:t>Stan techniczny zwężki po niepełnych dwóch latach eksploatacji</a:t>
            </a:r>
          </a:p>
        </p:txBody>
      </p:sp>
      <p:pic>
        <p:nvPicPr>
          <p:cNvPr id="7" name="Picture 6" descr="D:\WiesKu\0 WIESKU STARY KOMPUTER\WiesKu\FUCHY\EMKA ZWEŻKA\DSC08937.JPG"/>
          <p:cNvPicPr>
            <a:picLocks noChangeAspect="1" noChangeArrowheads="1"/>
          </p:cNvPicPr>
          <p:nvPr/>
        </p:nvPicPr>
        <p:blipFill>
          <a:blip r:embed="rId3" cstate="print"/>
          <a:srcRect l="31707" r="12195"/>
          <a:stretch>
            <a:fillRect/>
          </a:stretch>
        </p:blipFill>
        <p:spPr bwMode="auto">
          <a:xfrm>
            <a:off x="428567" y="1428719"/>
            <a:ext cx="1785950" cy="4393438"/>
          </a:xfrm>
          <a:prstGeom prst="rect">
            <a:avLst/>
          </a:prstGeom>
          <a:noFill/>
        </p:spPr>
      </p:pic>
      <p:pic>
        <p:nvPicPr>
          <p:cNvPr id="9" name="Picture 2" descr="D:\WiesKu\0 WIESKU STARY KOMPUTER\WiesKu\FUCHY\EMKA ZWEŻKA\DSC08911.JPG"/>
          <p:cNvPicPr>
            <a:picLocks noChangeAspect="1" noChangeArrowheads="1"/>
          </p:cNvPicPr>
          <p:nvPr/>
        </p:nvPicPr>
        <p:blipFill>
          <a:blip r:embed="rId4" cstate="print"/>
          <a:srcRect l="4651"/>
          <a:stretch>
            <a:fillRect/>
          </a:stretch>
        </p:blipFill>
        <p:spPr bwMode="auto">
          <a:xfrm>
            <a:off x="5929293" y="3643297"/>
            <a:ext cx="2928926" cy="2143140"/>
          </a:xfrm>
          <a:prstGeom prst="rect">
            <a:avLst/>
          </a:prstGeom>
          <a:noFill/>
        </p:spPr>
      </p:pic>
      <p:pic>
        <p:nvPicPr>
          <p:cNvPr id="11" name="Picture 7" descr="D:\WiesKu\0 WIESKU STARY KOMPUTER\WiesKu\FUCHY\EMKA ZWEŻKA\DSC08909.JPG"/>
          <p:cNvPicPr>
            <a:picLocks noChangeAspect="1" noChangeArrowheads="1"/>
          </p:cNvPicPr>
          <p:nvPr/>
        </p:nvPicPr>
        <p:blipFill>
          <a:blip r:embed="rId5" cstate="print"/>
          <a:srcRect l="4762"/>
          <a:stretch>
            <a:fillRect/>
          </a:stretch>
        </p:blipFill>
        <p:spPr bwMode="auto">
          <a:xfrm>
            <a:off x="6000731" y="1428719"/>
            <a:ext cx="2857520" cy="2000264"/>
          </a:xfrm>
          <a:prstGeom prst="rect">
            <a:avLst/>
          </a:prstGeom>
          <a:noFill/>
        </p:spPr>
      </p:pic>
      <p:pic>
        <p:nvPicPr>
          <p:cNvPr id="13" name="Picture 3" descr="D:\WiesKu\0 WIESKU STARY KOMPUTER\WiesKu\FUCHY\EMKA ZWEŻKA\DSC08914.JPG"/>
          <p:cNvPicPr>
            <a:picLocks noChangeAspect="1" noChangeArrowheads="1"/>
          </p:cNvPicPr>
          <p:nvPr/>
        </p:nvPicPr>
        <p:blipFill>
          <a:blip r:embed="rId6" cstate="print"/>
          <a:srcRect r="6710" b="10828"/>
          <a:stretch>
            <a:fillRect/>
          </a:stretch>
        </p:blipFill>
        <p:spPr bwMode="auto">
          <a:xfrm>
            <a:off x="4071905" y="3357545"/>
            <a:ext cx="1714512" cy="2428892"/>
          </a:xfrm>
          <a:prstGeom prst="rect">
            <a:avLst/>
          </a:prstGeom>
          <a:noFill/>
          <a:ln w="9525">
            <a:noFill/>
            <a:miter lim="800000"/>
            <a:headEnd/>
            <a:tailEnd/>
          </a:ln>
        </p:spPr>
      </p:pic>
      <p:pic>
        <p:nvPicPr>
          <p:cNvPr id="14" name="Picture 5" descr="D:\WiesKu\0 WIESKU STARY KOMPUTER\WiesKu\FUCHY\EMKA ZWEŻKA\DSC08927.JPG"/>
          <p:cNvPicPr>
            <a:picLocks noChangeAspect="1" noChangeArrowheads="1"/>
          </p:cNvPicPr>
          <p:nvPr/>
        </p:nvPicPr>
        <p:blipFill>
          <a:blip r:embed="rId7" cstate="print"/>
          <a:srcRect l="56863"/>
          <a:stretch>
            <a:fillRect/>
          </a:stretch>
        </p:blipFill>
        <p:spPr bwMode="auto">
          <a:xfrm>
            <a:off x="2357393" y="3357545"/>
            <a:ext cx="1643074" cy="2428892"/>
          </a:xfrm>
          <a:prstGeom prst="rect">
            <a:avLst/>
          </a:prstGeom>
          <a:noFill/>
        </p:spPr>
      </p:pic>
      <p:pic>
        <p:nvPicPr>
          <p:cNvPr id="15" name="Picture 4" descr="D:\WiesKu\0 WIESKU STARY KOMPUTER\WiesKu\FUCHY\EMKA ZWEŻKA\DSC08926.JPG"/>
          <p:cNvPicPr>
            <a:picLocks noChangeAspect="1" noChangeArrowheads="1"/>
          </p:cNvPicPr>
          <p:nvPr/>
        </p:nvPicPr>
        <p:blipFill>
          <a:blip r:embed="rId8" cstate="print"/>
          <a:srcRect b="17858"/>
          <a:stretch>
            <a:fillRect/>
          </a:stretch>
        </p:blipFill>
        <p:spPr bwMode="auto">
          <a:xfrm>
            <a:off x="2357393" y="1428719"/>
            <a:ext cx="3429024" cy="1857388"/>
          </a:xfrm>
          <a:prstGeom prst="rect">
            <a:avLst/>
          </a:prstGeom>
          <a:noFill/>
        </p:spPr>
      </p:pic>
    </p:spTree>
  </p:cSld>
  <p:clrMapOvr>
    <a:masterClrMapping/>
  </p:clrMapOvr>
  <p:transition>
    <p:cover dir="l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Line 5"/>
          <p:cNvSpPr>
            <a:spLocks noChangeShapeType="1"/>
          </p:cNvSpPr>
          <p:nvPr/>
        </p:nvSpPr>
        <p:spPr bwMode="auto">
          <a:xfrm>
            <a:off x="285720" y="6215082"/>
            <a:ext cx="8501093" cy="19"/>
          </a:xfrm>
          <a:prstGeom prst="line">
            <a:avLst/>
          </a:prstGeom>
          <a:noFill/>
          <a:ln w="19050">
            <a:solidFill>
              <a:schemeClr val="tx1"/>
            </a:solidFill>
            <a:round/>
            <a:headEnd/>
            <a:tailEnd/>
          </a:ln>
        </p:spPr>
        <p:txBody>
          <a:bodyPr wrap="square">
            <a:spAutoFit/>
          </a:bodyPr>
          <a:lstStyle/>
          <a:p>
            <a:endParaRPr lang="pl-PL"/>
          </a:p>
        </p:txBody>
      </p:sp>
      <p:sp>
        <p:nvSpPr>
          <p:cNvPr id="6" name="Rectangle 1"/>
          <p:cNvSpPr>
            <a:spLocks noChangeArrowheads="1"/>
          </p:cNvSpPr>
          <p:nvPr/>
        </p:nvSpPr>
        <p:spPr bwMode="auto">
          <a:xfrm>
            <a:off x="357158" y="928670"/>
            <a:ext cx="8429655" cy="461665"/>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algn="ctr" eaLnBrk="1" hangingPunct="1"/>
            <a:r>
              <a:rPr lang="pl-PL" altLang="pl-PL" sz="2400" b="1" dirty="0">
                <a:latin typeface="Arial Narrow" pitchFamily="34" charset="0"/>
              </a:rPr>
              <a:t>Stan techniczny zwężki – badania materiałowe oraz paliwa (węgla)</a:t>
            </a:r>
          </a:p>
        </p:txBody>
      </p:sp>
      <p:pic>
        <p:nvPicPr>
          <p:cNvPr id="7" name="Picture 2" descr="D:\WiesKu\0 WIESKU STARY KOMPUTER\WiesKu\FUCHY\EMKA ZWEŻKA\Cert.jpg"/>
          <p:cNvPicPr>
            <a:picLocks noChangeAspect="1" noChangeArrowheads="1"/>
          </p:cNvPicPr>
          <p:nvPr/>
        </p:nvPicPr>
        <p:blipFill>
          <a:blip r:embed="rId3"/>
          <a:srcRect/>
          <a:stretch>
            <a:fillRect/>
          </a:stretch>
        </p:blipFill>
        <p:spPr bwMode="auto">
          <a:xfrm>
            <a:off x="714348" y="1500174"/>
            <a:ext cx="8001056" cy="4508291"/>
          </a:xfrm>
          <a:prstGeom prst="rect">
            <a:avLst/>
          </a:prstGeom>
          <a:noFill/>
          <a:ln w="9525">
            <a:noFill/>
            <a:miter lim="800000"/>
            <a:headEnd/>
            <a:tailEnd/>
          </a:ln>
        </p:spPr>
      </p:pic>
      <p:sp>
        <p:nvSpPr>
          <p:cNvPr id="9" name="Prostokąt 8"/>
          <p:cNvSpPr/>
          <p:nvPr/>
        </p:nvSpPr>
        <p:spPr>
          <a:xfrm>
            <a:off x="857224" y="2857496"/>
            <a:ext cx="7786742" cy="28575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1" name="Picture 3" descr="C:\Users\User\AppData\Local\Temp\Rar$DI19.556\węgiel analiza 002.jpg"/>
          <p:cNvPicPr>
            <a:picLocks noChangeAspect="1" noChangeArrowheads="1"/>
          </p:cNvPicPr>
          <p:nvPr/>
        </p:nvPicPr>
        <p:blipFill>
          <a:blip r:embed="rId4">
            <a:lum contrast="-10000"/>
          </a:blip>
          <a:srcRect b="13541"/>
          <a:stretch>
            <a:fillRect/>
          </a:stretch>
        </p:blipFill>
        <p:spPr bwMode="auto">
          <a:xfrm>
            <a:off x="357158" y="1492052"/>
            <a:ext cx="3500462" cy="4618944"/>
          </a:xfrm>
          <a:prstGeom prst="rect">
            <a:avLst/>
          </a:prstGeom>
          <a:noFill/>
        </p:spPr>
      </p:pic>
      <p:pic>
        <p:nvPicPr>
          <p:cNvPr id="13" name="Picture 3" descr="C:\Users\User\AppData\Local\Temp\Rar$DI19.556\węgiel analiza 002.jpg"/>
          <p:cNvPicPr>
            <a:picLocks noChangeAspect="1" noChangeArrowheads="1"/>
          </p:cNvPicPr>
          <p:nvPr/>
        </p:nvPicPr>
        <p:blipFill>
          <a:blip r:embed="rId4">
            <a:lum contrast="-20000"/>
          </a:blip>
          <a:srcRect l="50201" t="35703" r="16235" b="49460"/>
          <a:stretch>
            <a:fillRect/>
          </a:stretch>
        </p:blipFill>
        <p:spPr bwMode="auto">
          <a:xfrm>
            <a:off x="2786050" y="2357430"/>
            <a:ext cx="5857916" cy="3692442"/>
          </a:xfrm>
          <a:prstGeom prst="rect">
            <a:avLst/>
          </a:prstGeom>
          <a:noFill/>
        </p:spPr>
      </p:pic>
      <p:sp>
        <p:nvSpPr>
          <p:cNvPr id="14" name="Prostokąt 13"/>
          <p:cNvSpPr/>
          <p:nvPr/>
        </p:nvSpPr>
        <p:spPr>
          <a:xfrm>
            <a:off x="2714612" y="4706762"/>
            <a:ext cx="6000792" cy="571504"/>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Tytuł 22"/>
          <p:cNvSpPr>
            <a:spLocks noGrp="1"/>
          </p:cNvSpPr>
          <p:nvPr>
            <p:ph type="title"/>
          </p:nvPr>
        </p:nvSpPr>
        <p:spPr>
          <a:xfrm rot="16200000">
            <a:off x="-1428793" y="3357562"/>
            <a:ext cx="4500594" cy="642942"/>
          </a:xfrm>
          <a:solidFill>
            <a:srgbClr val="FF3300">
              <a:alpha val="63000"/>
            </a:srgbClr>
          </a:solidFill>
        </p:spPr>
        <p:style>
          <a:lnRef idx="1">
            <a:schemeClr val="accent1"/>
          </a:lnRef>
          <a:fillRef idx="2">
            <a:schemeClr val="accent1"/>
          </a:fillRef>
          <a:effectRef idx="1">
            <a:schemeClr val="accent1"/>
          </a:effectRef>
          <a:fontRef idx="minor">
            <a:schemeClr val="dk1"/>
          </a:fontRef>
        </p:style>
        <p:txBody>
          <a:bodyPr/>
          <a:lstStyle/>
          <a:p>
            <a:r>
              <a:rPr lang="pl-PL" sz="3200" b="1" i="0" dirty="0">
                <a:latin typeface="Arial" pitchFamily="34" charset="0"/>
                <a:cs typeface="Arial" pitchFamily="34" charset="0"/>
              </a:rPr>
              <a:t>Czerwiec 2009 r.</a:t>
            </a:r>
          </a:p>
        </p:txBody>
      </p:sp>
      <p:sp>
        <p:nvSpPr>
          <p:cNvPr id="6" name="Line 5"/>
          <p:cNvSpPr>
            <a:spLocks noChangeShapeType="1"/>
          </p:cNvSpPr>
          <p:nvPr/>
        </p:nvSpPr>
        <p:spPr bwMode="auto">
          <a:xfrm>
            <a:off x="428623" y="6072186"/>
            <a:ext cx="8501093" cy="19"/>
          </a:xfrm>
          <a:prstGeom prst="line">
            <a:avLst/>
          </a:prstGeom>
          <a:noFill/>
          <a:ln w="19050">
            <a:solidFill>
              <a:schemeClr val="tx1"/>
            </a:solidFill>
            <a:round/>
            <a:headEnd/>
            <a:tailEnd/>
          </a:ln>
        </p:spPr>
        <p:txBody>
          <a:bodyPr wrap="square">
            <a:spAutoFit/>
          </a:bodyPr>
          <a:lstStyle/>
          <a:p>
            <a:endParaRPr lang="pl-PL"/>
          </a:p>
        </p:txBody>
      </p:sp>
      <p:sp>
        <p:nvSpPr>
          <p:cNvPr id="7" name="Rectangle 1"/>
          <p:cNvSpPr>
            <a:spLocks noChangeArrowheads="1"/>
          </p:cNvSpPr>
          <p:nvPr/>
        </p:nvSpPr>
        <p:spPr bwMode="auto">
          <a:xfrm>
            <a:off x="428596" y="857232"/>
            <a:ext cx="8429684" cy="477054"/>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algn="ctr" eaLnBrk="1" hangingPunct="1"/>
            <a:r>
              <a:rPr lang="pl-PL" altLang="pl-PL" sz="2500" b="1" dirty="0">
                <a:latin typeface="Arial Narrow" pitchFamily="34" charset="0"/>
              </a:rPr>
              <a:t>Trwałość przewodu spalinowego komina  w obudowie kratowej</a:t>
            </a:r>
          </a:p>
        </p:txBody>
      </p:sp>
      <p:pic>
        <p:nvPicPr>
          <p:cNvPr id="9" name="Picture 2" descr="C:\Users\User\Desktop\Nowy folder\Nowy folder (2)\09-10-2010\DSC00413.JPG"/>
          <p:cNvPicPr>
            <a:picLocks noChangeAspect="1" noChangeArrowheads="1"/>
          </p:cNvPicPr>
          <p:nvPr/>
        </p:nvPicPr>
        <p:blipFill>
          <a:blip r:embed="rId3" cstate="print"/>
          <a:srcRect l="4785"/>
          <a:stretch>
            <a:fillRect/>
          </a:stretch>
        </p:blipFill>
        <p:spPr bwMode="auto">
          <a:xfrm>
            <a:off x="1428727" y="3643314"/>
            <a:ext cx="2786082" cy="2286016"/>
          </a:xfrm>
          <a:prstGeom prst="rect">
            <a:avLst/>
          </a:prstGeom>
          <a:noFill/>
          <a:ln w="9525">
            <a:noFill/>
            <a:miter lim="800000"/>
            <a:headEnd/>
            <a:tailEnd/>
          </a:ln>
        </p:spPr>
      </p:pic>
      <p:pic>
        <p:nvPicPr>
          <p:cNvPr id="11" name="Picture 3" descr="C:\Users\User\Desktop\Nowy folder\Nowy folder (2)\09-10-2010\DSC00417.JPG"/>
          <p:cNvPicPr>
            <a:picLocks noChangeAspect="1" noChangeArrowheads="1"/>
          </p:cNvPicPr>
          <p:nvPr/>
        </p:nvPicPr>
        <p:blipFill>
          <a:blip r:embed="rId4" cstate="print"/>
          <a:srcRect l="9302" b="9489"/>
          <a:stretch>
            <a:fillRect/>
          </a:stretch>
        </p:blipFill>
        <p:spPr bwMode="auto">
          <a:xfrm>
            <a:off x="5000627" y="1357298"/>
            <a:ext cx="2958862" cy="2214578"/>
          </a:xfrm>
          <a:prstGeom prst="rect">
            <a:avLst/>
          </a:prstGeom>
          <a:noFill/>
        </p:spPr>
      </p:pic>
      <p:pic>
        <p:nvPicPr>
          <p:cNvPr id="13" name="Picture 4" descr="C:\Users\User\Desktop\Nowy folder\Nowy folder (2)\09-10-2010\DSC00422.JPG"/>
          <p:cNvPicPr>
            <a:picLocks noChangeAspect="1" noChangeArrowheads="1"/>
          </p:cNvPicPr>
          <p:nvPr/>
        </p:nvPicPr>
        <p:blipFill>
          <a:blip r:embed="rId5" cstate="print"/>
          <a:srcRect r="20754" b="19496"/>
          <a:stretch>
            <a:fillRect/>
          </a:stretch>
        </p:blipFill>
        <p:spPr bwMode="auto">
          <a:xfrm>
            <a:off x="5000627" y="3643314"/>
            <a:ext cx="2928958" cy="2286016"/>
          </a:xfrm>
          <a:prstGeom prst="rect">
            <a:avLst/>
          </a:prstGeom>
          <a:noFill/>
        </p:spPr>
      </p:pic>
      <p:pic>
        <p:nvPicPr>
          <p:cNvPr id="14" name="Picture 5" descr="C:\Users\User\Desktop\Nowy folder\Nowy folder (2)\09-10-2010\DSC00418.JPG"/>
          <p:cNvPicPr>
            <a:picLocks noChangeAspect="1" noChangeArrowheads="1"/>
          </p:cNvPicPr>
          <p:nvPr/>
        </p:nvPicPr>
        <p:blipFill>
          <a:blip r:embed="rId6" cstate="print"/>
          <a:srcRect l="4878"/>
          <a:stretch>
            <a:fillRect/>
          </a:stretch>
        </p:blipFill>
        <p:spPr bwMode="auto">
          <a:xfrm>
            <a:off x="1428727" y="1428736"/>
            <a:ext cx="2786082" cy="2143116"/>
          </a:xfrm>
          <a:prstGeom prst="rect">
            <a:avLst/>
          </a:prstGeom>
          <a:noFill/>
        </p:spPr>
      </p:pic>
      <p:sp>
        <p:nvSpPr>
          <p:cNvPr id="15" name="Tytuł 22"/>
          <p:cNvSpPr txBox="1">
            <a:spLocks/>
          </p:cNvSpPr>
          <p:nvPr/>
        </p:nvSpPr>
        <p:spPr>
          <a:xfrm rot="16200000">
            <a:off x="6286511" y="3357562"/>
            <a:ext cx="4500594" cy="642942"/>
          </a:xfrm>
          <a:prstGeom prst="rect">
            <a:avLst/>
          </a:prstGeom>
          <a:solidFill>
            <a:srgbClr val="CCECFF"/>
          </a:solidFill>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l-PL" sz="2800" b="1" i="0" u="none" strike="noStrike" kern="1200" cap="none" spc="0" normalizeH="0" baseline="0" noProof="0" dirty="0">
                <a:ln>
                  <a:noFill/>
                </a:ln>
                <a:solidFill>
                  <a:schemeClr val="dk1"/>
                </a:solidFill>
                <a:effectLst/>
                <a:uLnTx/>
                <a:uFillTx/>
                <a:latin typeface="Arial" pitchFamily="34" charset="0"/>
                <a:ea typeface="+mn-ea"/>
                <a:cs typeface="Arial" pitchFamily="34" charset="0"/>
              </a:rPr>
              <a:t>Stal przewodu 1.4301</a:t>
            </a:r>
          </a:p>
        </p:txBody>
      </p:sp>
    </p:spTree>
  </p:cSld>
  <p:clrMapOvr>
    <a:masterClrMapping/>
  </p:clrMapOvr>
  <p:transition>
    <p:cover dir="l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Line 5"/>
          <p:cNvSpPr>
            <a:spLocks noChangeShapeType="1"/>
          </p:cNvSpPr>
          <p:nvPr/>
        </p:nvSpPr>
        <p:spPr bwMode="auto">
          <a:xfrm>
            <a:off x="428623" y="6072186"/>
            <a:ext cx="8501093" cy="19"/>
          </a:xfrm>
          <a:prstGeom prst="line">
            <a:avLst/>
          </a:prstGeom>
          <a:noFill/>
          <a:ln w="19050">
            <a:solidFill>
              <a:schemeClr val="tx1"/>
            </a:solidFill>
            <a:round/>
            <a:headEnd/>
            <a:tailEnd/>
          </a:ln>
        </p:spPr>
        <p:txBody>
          <a:bodyPr wrap="square">
            <a:spAutoFit/>
          </a:bodyPr>
          <a:lstStyle/>
          <a:p>
            <a:endParaRPr lang="pl-PL"/>
          </a:p>
        </p:txBody>
      </p:sp>
      <p:pic>
        <p:nvPicPr>
          <p:cNvPr id="6" name="Picture 3" descr="C:\Users\User\Desktop\Nowy folder\Nowy folder (2)\09-10-2010\Nowa Sól 23.10.2009 r. 008.jpg"/>
          <p:cNvPicPr>
            <a:picLocks noChangeAspect="1" noChangeArrowheads="1"/>
          </p:cNvPicPr>
          <p:nvPr/>
        </p:nvPicPr>
        <p:blipFill>
          <a:blip r:embed="rId3" cstate="print">
            <a:lum contrast="20000"/>
          </a:blip>
          <a:srcRect l="13889"/>
          <a:stretch>
            <a:fillRect/>
          </a:stretch>
        </p:blipFill>
        <p:spPr bwMode="auto">
          <a:xfrm>
            <a:off x="3135585" y="3857628"/>
            <a:ext cx="2293670" cy="2071702"/>
          </a:xfrm>
          <a:prstGeom prst="rect">
            <a:avLst/>
          </a:prstGeom>
          <a:noFill/>
        </p:spPr>
      </p:pic>
      <p:pic>
        <p:nvPicPr>
          <p:cNvPr id="7" name="Picture 4" descr="C:\Users\User\Desktop\Nowy folder\Nowy folder (2)\09-10-2010\10.2009\Wizja lokalna Nowa Sól 07.10.2009 r. 004.jpg"/>
          <p:cNvPicPr>
            <a:picLocks noChangeAspect="1" noChangeArrowheads="1"/>
          </p:cNvPicPr>
          <p:nvPr/>
        </p:nvPicPr>
        <p:blipFill>
          <a:blip r:embed="rId4" cstate="print"/>
          <a:srcRect r="7895"/>
          <a:stretch>
            <a:fillRect/>
          </a:stretch>
        </p:blipFill>
        <p:spPr bwMode="auto">
          <a:xfrm>
            <a:off x="5572131" y="1428736"/>
            <a:ext cx="2500330" cy="2214578"/>
          </a:xfrm>
          <a:prstGeom prst="rect">
            <a:avLst/>
          </a:prstGeom>
          <a:noFill/>
        </p:spPr>
      </p:pic>
      <p:pic>
        <p:nvPicPr>
          <p:cNvPr id="9" name="Picture 5" descr="C:\Users\User\Desktop\Nowy folder\Nowy folder (2)\09-10-2010\10.2009\Wizja lokalna Nowa Sól 07.10.2009 r. 006.jpg"/>
          <p:cNvPicPr>
            <a:picLocks noChangeAspect="1" noChangeArrowheads="1"/>
          </p:cNvPicPr>
          <p:nvPr/>
        </p:nvPicPr>
        <p:blipFill>
          <a:blip r:embed="rId5" cstate="print"/>
          <a:srcRect/>
          <a:stretch>
            <a:fillRect/>
          </a:stretch>
        </p:blipFill>
        <p:spPr bwMode="auto">
          <a:xfrm>
            <a:off x="5572131" y="3857628"/>
            <a:ext cx="2500330" cy="2000264"/>
          </a:xfrm>
          <a:prstGeom prst="rect">
            <a:avLst/>
          </a:prstGeom>
          <a:noFill/>
        </p:spPr>
      </p:pic>
      <p:sp>
        <p:nvSpPr>
          <p:cNvPr id="11" name="Tytuł 22"/>
          <p:cNvSpPr txBox="1">
            <a:spLocks/>
          </p:cNvSpPr>
          <p:nvPr/>
        </p:nvSpPr>
        <p:spPr>
          <a:xfrm rot="16200000">
            <a:off x="-1428793" y="3357562"/>
            <a:ext cx="4500594" cy="642942"/>
          </a:xfrm>
          <a:prstGeom prst="rect">
            <a:avLst/>
          </a:prstGeom>
          <a:solidFill>
            <a:srgbClr val="FF0066">
              <a:alpha val="62000"/>
            </a:srgbClr>
          </a:solidFill>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pl-PL" sz="3200" b="1" dirty="0">
                <a:latin typeface="Arial" pitchFamily="34" charset="0"/>
                <a:cs typeface="Arial" pitchFamily="34" charset="0"/>
              </a:rPr>
              <a:t>Październik</a:t>
            </a:r>
            <a:r>
              <a:rPr kumimoji="0" lang="pl-PL" sz="3200" b="1" i="0" u="none" strike="noStrike" kern="1200" cap="none" spc="0" normalizeH="0" baseline="0" noProof="0" dirty="0">
                <a:ln>
                  <a:noFill/>
                </a:ln>
                <a:solidFill>
                  <a:schemeClr val="dk1"/>
                </a:solidFill>
                <a:effectLst/>
                <a:uLnTx/>
                <a:uFillTx/>
                <a:latin typeface="Arial" pitchFamily="34" charset="0"/>
                <a:ea typeface="+mn-ea"/>
                <a:cs typeface="Arial" pitchFamily="34" charset="0"/>
              </a:rPr>
              <a:t> 2009 r.</a:t>
            </a:r>
          </a:p>
        </p:txBody>
      </p:sp>
      <p:sp>
        <p:nvSpPr>
          <p:cNvPr id="13" name="Rectangle 1"/>
          <p:cNvSpPr>
            <a:spLocks noChangeArrowheads="1"/>
          </p:cNvSpPr>
          <p:nvPr/>
        </p:nvSpPr>
        <p:spPr bwMode="auto">
          <a:xfrm>
            <a:off x="428596" y="857232"/>
            <a:ext cx="8429684" cy="477054"/>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algn="ctr" eaLnBrk="1" hangingPunct="1"/>
            <a:r>
              <a:rPr lang="pl-PL" altLang="pl-PL" sz="2500" b="1" dirty="0">
                <a:latin typeface="Arial Narrow" pitchFamily="34" charset="0"/>
              </a:rPr>
              <a:t>Trwałość przewodu spalinowego komina  w obudowie kratowej</a:t>
            </a:r>
          </a:p>
        </p:txBody>
      </p:sp>
      <p:sp>
        <p:nvSpPr>
          <p:cNvPr id="14" name="Tytuł 22"/>
          <p:cNvSpPr txBox="1">
            <a:spLocks/>
          </p:cNvSpPr>
          <p:nvPr/>
        </p:nvSpPr>
        <p:spPr>
          <a:xfrm rot="16200000">
            <a:off x="6286511" y="3357562"/>
            <a:ext cx="4500594" cy="642942"/>
          </a:xfrm>
          <a:prstGeom prst="rect">
            <a:avLst/>
          </a:prstGeom>
          <a:solidFill>
            <a:srgbClr val="CCECFF"/>
          </a:solidFill>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l-PL" sz="2800" b="1" i="0" u="none" strike="noStrike" kern="1200" cap="none" spc="0" normalizeH="0" baseline="0" noProof="0" dirty="0">
                <a:ln>
                  <a:noFill/>
                </a:ln>
                <a:solidFill>
                  <a:schemeClr val="dk1"/>
                </a:solidFill>
                <a:effectLst/>
                <a:uLnTx/>
                <a:uFillTx/>
                <a:latin typeface="Arial" pitchFamily="34" charset="0"/>
                <a:ea typeface="+mn-ea"/>
                <a:cs typeface="Arial" pitchFamily="34" charset="0"/>
              </a:rPr>
              <a:t>Stal przewodu 1.4301</a:t>
            </a:r>
          </a:p>
        </p:txBody>
      </p:sp>
      <p:pic>
        <p:nvPicPr>
          <p:cNvPr id="15" name="Picture 1" descr="C:\Users\User\Desktop\Nowy folder\Nowy folder (2)\09-10-2010\Nowa Sól 23.10.2009 r. 002.jpg"/>
          <p:cNvPicPr>
            <a:picLocks noChangeAspect="1" noChangeArrowheads="1"/>
          </p:cNvPicPr>
          <p:nvPr/>
        </p:nvPicPr>
        <p:blipFill>
          <a:blip r:embed="rId6"/>
          <a:srcRect l="24127" r="29838" b="18814"/>
          <a:stretch>
            <a:fillRect/>
          </a:stretch>
        </p:blipFill>
        <p:spPr bwMode="auto">
          <a:xfrm>
            <a:off x="1214413" y="1428736"/>
            <a:ext cx="1785950" cy="2678925"/>
          </a:xfrm>
          <a:prstGeom prst="rect">
            <a:avLst/>
          </a:prstGeom>
          <a:noFill/>
          <a:ln w="9525">
            <a:noFill/>
            <a:miter lim="800000"/>
            <a:headEnd/>
            <a:tailEnd/>
          </a:ln>
        </p:spPr>
      </p:pic>
      <p:pic>
        <p:nvPicPr>
          <p:cNvPr id="16" name="Picture 2" descr="C:\Users\User\Desktop\Nowy folder\Nowy folder (2)\09-10-2010\Nowa Sól 23.10.2009 r. 017.jpg"/>
          <p:cNvPicPr>
            <a:picLocks noChangeAspect="1" noChangeArrowheads="1"/>
          </p:cNvPicPr>
          <p:nvPr/>
        </p:nvPicPr>
        <p:blipFill>
          <a:blip r:embed="rId7"/>
          <a:srcRect l="31250" t="8333"/>
          <a:stretch>
            <a:fillRect/>
          </a:stretch>
        </p:blipFill>
        <p:spPr bwMode="auto">
          <a:xfrm>
            <a:off x="3143239" y="1428736"/>
            <a:ext cx="2286016" cy="2214581"/>
          </a:xfrm>
          <a:prstGeom prst="rect">
            <a:avLst/>
          </a:prstGeom>
          <a:noFill/>
        </p:spPr>
      </p:pic>
      <p:pic>
        <p:nvPicPr>
          <p:cNvPr id="17" name="Picture 3" descr="C:\Users\User\Desktop\Nowy folder\Nowy folder (2)\09-10-2010\Nowa Sól 23.10.2009 r. 007.jpg"/>
          <p:cNvPicPr>
            <a:picLocks noChangeAspect="1" noChangeArrowheads="1"/>
          </p:cNvPicPr>
          <p:nvPr/>
        </p:nvPicPr>
        <p:blipFill>
          <a:blip r:embed="rId8" cstate="print">
            <a:lum bright="-10000" contrast="20000"/>
          </a:blip>
          <a:srcRect r="33212" b="11458"/>
          <a:stretch>
            <a:fillRect/>
          </a:stretch>
        </p:blipFill>
        <p:spPr bwMode="auto">
          <a:xfrm>
            <a:off x="1285851" y="4214818"/>
            <a:ext cx="1714922" cy="1705126"/>
          </a:xfrm>
          <a:prstGeom prst="rect">
            <a:avLst/>
          </a:prstGeom>
          <a:noFill/>
        </p:spPr>
      </p:pic>
    </p:spTree>
  </p:cSld>
  <p:clrMapOvr>
    <a:masterClrMapping/>
  </p:clrMapOvr>
  <p:transition>
    <p:cover dir="l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5" name="Picture 2" descr="C:\Users\User\Desktop\Nowy folder\Nowy folder (2)\luty 2010\Nowa Sól 17.02.2010 r 005.jpg"/>
          <p:cNvPicPr>
            <a:picLocks noChangeAspect="1" noChangeArrowheads="1"/>
          </p:cNvPicPr>
          <p:nvPr/>
        </p:nvPicPr>
        <p:blipFill>
          <a:blip r:embed="rId3" cstate="print"/>
          <a:stretch>
            <a:fillRect/>
          </a:stretch>
        </p:blipFill>
        <p:spPr bwMode="auto">
          <a:xfrm>
            <a:off x="1428727" y="1428736"/>
            <a:ext cx="2878950" cy="2214578"/>
          </a:xfrm>
          <a:prstGeom prst="rect">
            <a:avLst/>
          </a:prstGeom>
          <a:noFill/>
          <a:ln w="9525">
            <a:noFill/>
            <a:miter lim="800000"/>
            <a:headEnd/>
            <a:tailEnd/>
          </a:ln>
        </p:spPr>
      </p:pic>
      <p:sp>
        <p:nvSpPr>
          <p:cNvPr id="6" name="Line 5"/>
          <p:cNvSpPr>
            <a:spLocks noChangeShapeType="1"/>
          </p:cNvSpPr>
          <p:nvPr/>
        </p:nvSpPr>
        <p:spPr bwMode="auto">
          <a:xfrm>
            <a:off x="428623" y="6072186"/>
            <a:ext cx="8501093" cy="19"/>
          </a:xfrm>
          <a:prstGeom prst="line">
            <a:avLst/>
          </a:prstGeom>
          <a:noFill/>
          <a:ln w="19050">
            <a:solidFill>
              <a:schemeClr val="tx1"/>
            </a:solidFill>
            <a:round/>
            <a:headEnd/>
            <a:tailEnd/>
          </a:ln>
        </p:spPr>
        <p:txBody>
          <a:bodyPr wrap="square">
            <a:spAutoFit/>
          </a:bodyPr>
          <a:lstStyle/>
          <a:p>
            <a:endParaRPr lang="pl-PL"/>
          </a:p>
        </p:txBody>
      </p:sp>
      <p:pic>
        <p:nvPicPr>
          <p:cNvPr id="7" name="Picture 4" descr="C:\Users\User\Desktop\Nowy folder\Nowy folder (2)\luty 2010\Nowa Sól 17.02.2010 r 016.jpg"/>
          <p:cNvPicPr>
            <a:picLocks noChangeAspect="1" noChangeArrowheads="1"/>
          </p:cNvPicPr>
          <p:nvPr/>
        </p:nvPicPr>
        <p:blipFill>
          <a:blip r:embed="rId4" cstate="print"/>
          <a:srcRect/>
          <a:stretch>
            <a:fillRect/>
          </a:stretch>
        </p:blipFill>
        <p:spPr bwMode="auto">
          <a:xfrm>
            <a:off x="4857751" y="1428736"/>
            <a:ext cx="3000396" cy="2196718"/>
          </a:xfrm>
          <a:prstGeom prst="rect">
            <a:avLst/>
          </a:prstGeom>
          <a:noFill/>
        </p:spPr>
      </p:pic>
      <p:pic>
        <p:nvPicPr>
          <p:cNvPr id="9" name="Picture 5" descr="C:\Users\User\Desktop\Nowy folder\Nowy folder (2)\luty 2010\Nowa Sól 17.02.2010 r 011.jpg"/>
          <p:cNvPicPr>
            <a:picLocks noChangeAspect="1" noChangeArrowheads="1"/>
          </p:cNvPicPr>
          <p:nvPr/>
        </p:nvPicPr>
        <p:blipFill>
          <a:blip r:embed="rId5" cstate="print"/>
          <a:srcRect/>
          <a:stretch>
            <a:fillRect/>
          </a:stretch>
        </p:blipFill>
        <p:spPr bwMode="auto">
          <a:xfrm>
            <a:off x="1428727" y="3714752"/>
            <a:ext cx="2976551" cy="2232414"/>
          </a:xfrm>
          <a:prstGeom prst="rect">
            <a:avLst/>
          </a:prstGeom>
          <a:noFill/>
        </p:spPr>
      </p:pic>
      <p:pic>
        <p:nvPicPr>
          <p:cNvPr id="11" name="Picture 6" descr="C:\Users\User\Desktop\Nowy folder\Nowy folder (2)\luty 2010\Nowa Sól 17.02.2010 r 010.jpg"/>
          <p:cNvPicPr>
            <a:picLocks noChangeAspect="1" noChangeArrowheads="1"/>
          </p:cNvPicPr>
          <p:nvPr/>
        </p:nvPicPr>
        <p:blipFill>
          <a:blip r:embed="rId6" cstate="print"/>
          <a:srcRect/>
          <a:stretch>
            <a:fillRect/>
          </a:stretch>
        </p:blipFill>
        <p:spPr bwMode="auto">
          <a:xfrm>
            <a:off x="4857751" y="3714752"/>
            <a:ext cx="3000396" cy="2250297"/>
          </a:xfrm>
          <a:prstGeom prst="rect">
            <a:avLst/>
          </a:prstGeom>
          <a:noFill/>
        </p:spPr>
      </p:pic>
      <p:sp>
        <p:nvSpPr>
          <p:cNvPr id="13" name="Tytuł 22"/>
          <p:cNvSpPr>
            <a:spLocks noGrp="1"/>
          </p:cNvSpPr>
          <p:nvPr>
            <p:ph type="title"/>
          </p:nvPr>
        </p:nvSpPr>
        <p:spPr>
          <a:xfrm rot="16200000">
            <a:off x="-1428793" y="3357562"/>
            <a:ext cx="4500594" cy="642942"/>
          </a:xfrm>
          <a:solidFill>
            <a:srgbClr val="FF0000"/>
          </a:solidFill>
        </p:spPr>
        <p:style>
          <a:lnRef idx="1">
            <a:schemeClr val="accent1"/>
          </a:lnRef>
          <a:fillRef idx="2">
            <a:schemeClr val="accent1"/>
          </a:fillRef>
          <a:effectRef idx="1">
            <a:schemeClr val="accent1"/>
          </a:effectRef>
          <a:fontRef idx="minor">
            <a:schemeClr val="dk1"/>
          </a:fontRef>
        </p:style>
        <p:txBody>
          <a:bodyPr/>
          <a:lstStyle/>
          <a:p>
            <a:r>
              <a:rPr lang="pl-PL" b="1" i="0" dirty="0">
                <a:latin typeface="Arial" pitchFamily="34" charset="0"/>
                <a:cs typeface="Arial" pitchFamily="34" charset="0"/>
              </a:rPr>
              <a:t>Luty    2010 r.</a:t>
            </a:r>
          </a:p>
        </p:txBody>
      </p:sp>
      <p:sp>
        <p:nvSpPr>
          <p:cNvPr id="14" name="Rectangle 1"/>
          <p:cNvSpPr>
            <a:spLocks noChangeArrowheads="1"/>
          </p:cNvSpPr>
          <p:nvPr/>
        </p:nvSpPr>
        <p:spPr bwMode="auto">
          <a:xfrm>
            <a:off x="428596" y="857232"/>
            <a:ext cx="8429684" cy="461665"/>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algn="ctr" eaLnBrk="1" hangingPunct="1"/>
            <a:r>
              <a:rPr lang="pl-PL" altLang="pl-PL" sz="2400" b="1" dirty="0">
                <a:latin typeface="Arial Narrow" pitchFamily="34" charset="0"/>
              </a:rPr>
              <a:t>Trwałość przewodu spalinowego komina  w obudowie kratowej</a:t>
            </a:r>
          </a:p>
        </p:txBody>
      </p:sp>
      <p:sp>
        <p:nvSpPr>
          <p:cNvPr id="15" name="Tytuł 22"/>
          <p:cNvSpPr txBox="1">
            <a:spLocks/>
          </p:cNvSpPr>
          <p:nvPr/>
        </p:nvSpPr>
        <p:spPr>
          <a:xfrm rot="16200000">
            <a:off x="6286511" y="3357562"/>
            <a:ext cx="4500594" cy="642942"/>
          </a:xfrm>
          <a:prstGeom prst="rect">
            <a:avLst/>
          </a:prstGeom>
          <a:solidFill>
            <a:srgbClr val="CCECFF"/>
          </a:solidFill>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l-PL" sz="2800" b="1" i="0" u="none" strike="noStrike" kern="1200" cap="none" spc="0" normalizeH="0" baseline="0" noProof="0" dirty="0">
                <a:ln>
                  <a:noFill/>
                </a:ln>
                <a:solidFill>
                  <a:schemeClr val="dk1"/>
                </a:solidFill>
                <a:effectLst/>
                <a:uLnTx/>
                <a:uFillTx/>
                <a:latin typeface="Arial" pitchFamily="34" charset="0"/>
                <a:ea typeface="+mn-ea"/>
                <a:cs typeface="Arial" pitchFamily="34" charset="0"/>
              </a:rPr>
              <a:t>Stal przewodu 1.4301</a:t>
            </a:r>
          </a:p>
        </p:txBody>
      </p:sp>
    </p:spTree>
  </p:cSld>
  <p:clrMapOvr>
    <a:masterClrMapping/>
  </p:clrMapOvr>
  <p:transition>
    <p:cover dir="l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Line 5"/>
          <p:cNvSpPr>
            <a:spLocks noChangeShapeType="1"/>
          </p:cNvSpPr>
          <p:nvPr/>
        </p:nvSpPr>
        <p:spPr bwMode="auto">
          <a:xfrm>
            <a:off x="428624" y="6072186"/>
            <a:ext cx="8501093" cy="19"/>
          </a:xfrm>
          <a:prstGeom prst="line">
            <a:avLst/>
          </a:prstGeom>
          <a:noFill/>
          <a:ln w="19050">
            <a:solidFill>
              <a:schemeClr val="tx1"/>
            </a:solidFill>
            <a:round/>
            <a:headEnd/>
            <a:tailEnd/>
          </a:ln>
        </p:spPr>
        <p:txBody>
          <a:bodyPr wrap="square">
            <a:spAutoFit/>
          </a:bodyPr>
          <a:lstStyle/>
          <a:p>
            <a:endParaRPr lang="pl-PL"/>
          </a:p>
        </p:txBody>
      </p:sp>
      <p:sp>
        <p:nvSpPr>
          <p:cNvPr id="6" name="Line 5"/>
          <p:cNvSpPr>
            <a:spLocks noChangeShapeType="1"/>
          </p:cNvSpPr>
          <p:nvPr/>
        </p:nvSpPr>
        <p:spPr bwMode="auto">
          <a:xfrm>
            <a:off x="428625" y="6072187"/>
            <a:ext cx="8286750" cy="0"/>
          </a:xfrm>
          <a:prstGeom prst="line">
            <a:avLst/>
          </a:prstGeom>
          <a:noFill/>
          <a:ln w="19050">
            <a:solidFill>
              <a:schemeClr val="tx1"/>
            </a:solidFill>
            <a:round/>
            <a:headEnd/>
            <a:tailEnd/>
          </a:ln>
        </p:spPr>
        <p:txBody>
          <a:bodyPr>
            <a:spAutoFit/>
          </a:bodyPr>
          <a:lstStyle/>
          <a:p>
            <a:endParaRPr lang="pl-PL"/>
          </a:p>
        </p:txBody>
      </p:sp>
      <p:pic>
        <p:nvPicPr>
          <p:cNvPr id="7" name="Picture 6"/>
          <p:cNvPicPr>
            <a:picLocks noChangeAspect="1" noChangeArrowheads="1"/>
          </p:cNvPicPr>
          <p:nvPr/>
        </p:nvPicPr>
        <p:blipFill>
          <a:blip r:embed="rId3"/>
          <a:srcRect l="29781" t="15756" r="23698" b="34142"/>
          <a:stretch>
            <a:fillRect/>
          </a:stretch>
        </p:blipFill>
        <p:spPr bwMode="auto">
          <a:xfrm>
            <a:off x="3571875" y="3500437"/>
            <a:ext cx="3786188" cy="2549525"/>
          </a:xfrm>
          <a:prstGeom prst="rect">
            <a:avLst/>
          </a:prstGeom>
          <a:noFill/>
          <a:ln w="9525">
            <a:noFill/>
            <a:miter lim="800000"/>
            <a:headEnd/>
            <a:tailEnd/>
          </a:ln>
        </p:spPr>
      </p:pic>
      <p:pic>
        <p:nvPicPr>
          <p:cNvPr id="9" name="Picture 5"/>
          <p:cNvPicPr>
            <a:picLocks noChangeAspect="1" noChangeArrowheads="1"/>
          </p:cNvPicPr>
          <p:nvPr/>
        </p:nvPicPr>
        <p:blipFill>
          <a:blip r:embed="rId4"/>
          <a:srcRect l="29390" t="14903" r="24075" b="37334"/>
          <a:stretch>
            <a:fillRect/>
          </a:stretch>
        </p:blipFill>
        <p:spPr bwMode="auto">
          <a:xfrm>
            <a:off x="2143125" y="2786062"/>
            <a:ext cx="3786188" cy="2428875"/>
          </a:xfrm>
          <a:prstGeom prst="rect">
            <a:avLst/>
          </a:prstGeom>
          <a:noFill/>
          <a:ln w="9525">
            <a:noFill/>
            <a:miter lim="800000"/>
            <a:headEnd/>
            <a:tailEnd/>
          </a:ln>
        </p:spPr>
      </p:pic>
      <p:pic>
        <p:nvPicPr>
          <p:cNvPr id="11" name="Picture 7"/>
          <p:cNvPicPr>
            <a:picLocks noChangeAspect="1" noChangeArrowheads="1"/>
          </p:cNvPicPr>
          <p:nvPr/>
        </p:nvPicPr>
        <p:blipFill>
          <a:blip r:embed="rId5"/>
          <a:srcRect l="29008" t="14902" r="23199" b="39218"/>
          <a:stretch>
            <a:fillRect/>
          </a:stretch>
        </p:blipFill>
        <p:spPr bwMode="auto">
          <a:xfrm>
            <a:off x="500034" y="1357298"/>
            <a:ext cx="4048125" cy="2428875"/>
          </a:xfrm>
          <a:prstGeom prst="rect">
            <a:avLst/>
          </a:prstGeom>
          <a:noFill/>
          <a:ln w="9525">
            <a:noFill/>
            <a:miter lim="800000"/>
            <a:headEnd/>
            <a:tailEnd/>
          </a:ln>
        </p:spPr>
      </p:pic>
      <p:sp>
        <p:nvSpPr>
          <p:cNvPr id="13" name="pole tekstowe 16"/>
          <p:cNvSpPr txBox="1">
            <a:spLocks noChangeArrowheads="1"/>
          </p:cNvSpPr>
          <p:nvPr/>
        </p:nvSpPr>
        <p:spPr bwMode="auto">
          <a:xfrm>
            <a:off x="4643438" y="1571624"/>
            <a:ext cx="4143404" cy="1354217"/>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spAutoFit/>
          </a:bodyPr>
          <a:lstStyle/>
          <a:p>
            <a:r>
              <a:rPr lang="pl-PL" sz="2800" b="1" dirty="0">
                <a:latin typeface="Arial Narrow" pitchFamily="34" charset="0"/>
              </a:rPr>
              <a:t>Normy</a:t>
            </a:r>
            <a:r>
              <a:rPr lang="pl-PL" b="1" dirty="0">
                <a:latin typeface="Arial Narrow" pitchFamily="34" charset="0"/>
              </a:rPr>
              <a:t> </a:t>
            </a:r>
            <a:r>
              <a:rPr lang="pl-PL" sz="1800" b="1" dirty="0">
                <a:latin typeface="Arial Narrow" pitchFamily="34" charset="0"/>
              </a:rPr>
              <a:t>związane z wybranymi zagadnieniami projektowania  wykładzin kominowych oraz kominów stalowych ze względu na trwałość i temperaturę</a:t>
            </a:r>
          </a:p>
        </p:txBody>
      </p:sp>
      <p:sp>
        <p:nvSpPr>
          <p:cNvPr id="14" name="Rectangle 1"/>
          <p:cNvSpPr>
            <a:spLocks noChangeArrowheads="1"/>
          </p:cNvSpPr>
          <p:nvPr/>
        </p:nvSpPr>
        <p:spPr bwMode="auto">
          <a:xfrm>
            <a:off x="500034" y="857232"/>
            <a:ext cx="8286749" cy="461665"/>
          </a:xfrm>
          <a:prstGeom prst="rect">
            <a:avLst/>
          </a:prstGeom>
          <a:solidFill>
            <a:srgbClr val="CCECFF"/>
          </a:solidFill>
          <a:ln>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marL="228600" indent="-228600" algn="ctr" eaLnBrk="1" hangingPunct="1"/>
            <a:r>
              <a:rPr lang="pl-PL" altLang="pl-PL" sz="2400" b="1" dirty="0">
                <a:latin typeface="Arial Narrow" pitchFamily="34" charset="0"/>
              </a:rPr>
              <a:t>Projektowanie na trwałość – kominy i wkłady kominowe</a:t>
            </a:r>
          </a:p>
        </p:txBody>
      </p:sp>
      <p:sp>
        <p:nvSpPr>
          <p:cNvPr id="15" name="Prostokąt zaokrąglony 14"/>
          <p:cNvSpPr/>
          <p:nvPr/>
        </p:nvSpPr>
        <p:spPr>
          <a:xfrm>
            <a:off x="2214546" y="4714884"/>
            <a:ext cx="3643338" cy="50006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6" name="Prostokąt zaokrąglony 15"/>
          <p:cNvSpPr/>
          <p:nvPr/>
        </p:nvSpPr>
        <p:spPr>
          <a:xfrm>
            <a:off x="3571868" y="5500702"/>
            <a:ext cx="3714776" cy="50006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7" name="Elipsa 16"/>
          <p:cNvSpPr/>
          <p:nvPr/>
        </p:nvSpPr>
        <p:spPr>
          <a:xfrm>
            <a:off x="4643438" y="3643314"/>
            <a:ext cx="1214446" cy="35719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Elipsa 17"/>
          <p:cNvSpPr/>
          <p:nvPr/>
        </p:nvSpPr>
        <p:spPr>
          <a:xfrm>
            <a:off x="6000760" y="4357694"/>
            <a:ext cx="1214446" cy="35719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cSld>
  <p:clrMapOvr>
    <a:masterClrMapping/>
  </p:clrMapOvr>
  <p:transition>
    <p:cover dir="l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428596"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523220"/>
          </a:xfrm>
          <a:prstGeom prst="rect">
            <a:avLst/>
          </a:prstGeom>
          <a:noFill/>
          <a:ln w="9525">
            <a:noFill/>
            <a:miter lim="800000"/>
            <a:headEnd/>
            <a:tailEnd/>
          </a:ln>
        </p:spPr>
        <p:txBody>
          <a:bodyPr anchor="ctr">
            <a:spAutoFit/>
          </a:bodyPr>
          <a:lstStyle/>
          <a:p>
            <a:pPr algn="ctr"/>
            <a:r>
              <a:rPr lang="pl-PL" sz="2800" dirty="0">
                <a:latin typeface="Arial Narrow" pitchFamily="34" charset="0"/>
              </a:rPr>
              <a:t>Sposoby obliczania temperatury kwasowego punktu rosy</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36</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9" name="Rectangle 20"/>
          <p:cNvSpPr>
            <a:spLocks noChangeArrowheads="1"/>
          </p:cNvSpPr>
          <p:nvPr/>
        </p:nvSpPr>
        <p:spPr bwMode="auto">
          <a:xfrm>
            <a:off x="428596" y="1357298"/>
            <a:ext cx="8143932" cy="4852610"/>
          </a:xfrm>
          <a:prstGeom prst="rect">
            <a:avLst/>
          </a:prstGeom>
          <a:noFill/>
          <a:ln w="9525">
            <a:noFill/>
            <a:miter lim="800000"/>
            <a:headEnd/>
            <a:tailEnd/>
          </a:ln>
        </p:spPr>
        <p:txBody>
          <a:bodyPr wrap="square" anchor="ctr">
            <a:spAutoFit/>
          </a:bodyPr>
          <a:lstStyle/>
          <a:p>
            <a:pPr algn="just" eaLnBrk="0" hangingPunct="0"/>
            <a:r>
              <a:rPr lang="pl-PL" sz="2400" dirty="0">
                <a:latin typeface="Arial Narrow" pitchFamily="34" charset="0"/>
                <a:ea typeface="Calibri" pitchFamily="34" charset="0"/>
                <a:cs typeface="Times New Roman" pitchFamily="18" charset="0"/>
              </a:rPr>
              <a:t>Do obliczania temperatury kwasowego punktu rosy spalin można wykorzystać:</a:t>
            </a:r>
          </a:p>
          <a:p>
            <a:pPr algn="just" eaLnBrk="0" hangingPunct="0"/>
            <a:endParaRPr lang="pl-PL" sz="2400" dirty="0">
              <a:latin typeface="Arial Narrow" pitchFamily="34" charset="0"/>
              <a:ea typeface="Calibri" pitchFamily="34" charset="0"/>
              <a:cs typeface="Times New Roman" pitchFamily="18" charset="0"/>
            </a:endParaRPr>
          </a:p>
          <a:p>
            <a:pPr marL="627063" indent="-627063" eaLnBrk="0" hangingPunct="0">
              <a:lnSpc>
                <a:spcPts val="2800"/>
              </a:lnSpc>
              <a:spcAft>
                <a:spcPts val="1200"/>
              </a:spcAft>
              <a:buFont typeface="Wingdings" pitchFamily="2" charset="2"/>
              <a:buChar char="q"/>
            </a:pPr>
            <a:r>
              <a:rPr lang="pl-PL" sz="2400" dirty="0">
                <a:latin typeface="Arial Narrow" pitchFamily="34" charset="0"/>
                <a:ea typeface="Calibri" pitchFamily="34" charset="0"/>
                <a:cs typeface="Times New Roman" pitchFamily="18" charset="0"/>
              </a:rPr>
              <a:t>Równania empiryczne – mało praktyczne</a:t>
            </a:r>
          </a:p>
          <a:p>
            <a:pPr marL="627063" lvl="3" indent="-627063">
              <a:lnSpc>
                <a:spcPts val="2800"/>
              </a:lnSpc>
              <a:spcAft>
                <a:spcPts val="1200"/>
              </a:spcAft>
              <a:buFont typeface="Wingdings" pitchFamily="2" charset="2"/>
              <a:buChar char="q"/>
            </a:pPr>
            <a:r>
              <a:rPr lang="pl-PL" sz="2400" dirty="0">
                <a:latin typeface="Arial Narrow" pitchFamily="34" charset="0"/>
                <a:ea typeface="Calibri" pitchFamily="34" charset="0"/>
                <a:cs typeface="Times New Roman" pitchFamily="18" charset="0"/>
              </a:rPr>
              <a:t>Wytyczne </a:t>
            </a:r>
            <a:r>
              <a:rPr lang="pl-PL" sz="2400" dirty="0" err="1">
                <a:latin typeface="Arial Narrow" pitchFamily="34" charset="0"/>
                <a:ea typeface="Calibri" pitchFamily="34" charset="0"/>
                <a:cs typeface="Times New Roman" pitchFamily="18" charset="0"/>
              </a:rPr>
              <a:t>CICIND</a:t>
            </a:r>
            <a:r>
              <a:rPr lang="pl-PL" sz="2400" dirty="0">
                <a:latin typeface="Arial Narrow" pitchFamily="34" charset="0"/>
                <a:ea typeface="Calibri" pitchFamily="34" charset="0"/>
                <a:cs typeface="Times New Roman" pitchFamily="18" charset="0"/>
              </a:rPr>
              <a:t> </a:t>
            </a:r>
            <a:r>
              <a:rPr lang="pl-PL" sz="2000" dirty="0">
                <a:latin typeface="Arial Narrow" pitchFamily="34" charset="0"/>
                <a:ea typeface="Calibri" pitchFamily="34" charset="0"/>
                <a:cs typeface="Times New Roman" pitchFamily="18" charset="0"/>
              </a:rPr>
              <a:t>(</a:t>
            </a:r>
            <a:r>
              <a:rPr lang="fr-FR" sz="2000" dirty="0">
                <a:latin typeface="Arial Narrow" pitchFamily="34" charset="0"/>
                <a:ea typeface="Calibri" pitchFamily="34" charset="0"/>
                <a:cs typeface="Times New Roman" pitchFamily="18" charset="0"/>
              </a:rPr>
              <a:t>COMITÉ INTERNATIONAL DES CONSTRUCTION INDUSTRIELLES</a:t>
            </a:r>
            <a:r>
              <a:rPr lang="pl-PL" sz="2400" dirty="0">
                <a:latin typeface="Arial Narrow" pitchFamily="34" charset="0"/>
                <a:ea typeface="Calibri" pitchFamily="34" charset="0"/>
                <a:cs typeface="Times New Roman" pitchFamily="18" charset="0"/>
              </a:rPr>
              <a:t>)  2001 r. </a:t>
            </a:r>
            <a:r>
              <a:rPr lang="fr-FR" sz="2400" dirty="0">
                <a:latin typeface="Arial Narrow" pitchFamily="34" charset="0"/>
                <a:ea typeface="Calibri" pitchFamily="34" charset="0"/>
                <a:cs typeface="Times New Roman" pitchFamily="18" charset="0"/>
              </a:rPr>
              <a:t>≡</a:t>
            </a:r>
            <a:r>
              <a:rPr lang="pl-PL" sz="2400" dirty="0">
                <a:latin typeface="Arial Narrow" pitchFamily="34" charset="0"/>
                <a:ea typeface="Calibri" pitchFamily="34" charset="0"/>
                <a:cs typeface="Times New Roman" pitchFamily="18" charset="0"/>
              </a:rPr>
              <a:t> </a:t>
            </a:r>
            <a:r>
              <a:rPr lang="pl-PL" sz="2400" dirty="0">
                <a:solidFill>
                  <a:srgbClr val="00B050"/>
                </a:solidFill>
                <a:latin typeface="Arial Narrow" pitchFamily="34" charset="0"/>
                <a:ea typeface="Calibri" pitchFamily="34" charset="0"/>
                <a:cs typeface="Times New Roman" pitchFamily="18" charset="0"/>
              </a:rPr>
              <a:t>norma PN-EN 13084-1: 2007 r.;</a:t>
            </a:r>
          </a:p>
          <a:p>
            <a:pPr marL="627063" indent="-627063">
              <a:lnSpc>
                <a:spcPts val="2800"/>
              </a:lnSpc>
              <a:spcAft>
                <a:spcPts val="1200"/>
              </a:spcAft>
              <a:buFont typeface="Wingdings" pitchFamily="2" charset="2"/>
              <a:buChar char="q"/>
            </a:pPr>
            <a:r>
              <a:rPr lang="pl-PL" sz="2400" dirty="0">
                <a:latin typeface="Arial Narrow" pitchFamily="34" charset="0"/>
                <a:ea typeface="Calibri" pitchFamily="34" charset="0"/>
                <a:cs typeface="Times New Roman" pitchFamily="18" charset="0"/>
              </a:rPr>
              <a:t>Normę PN-EN 13384-1: 2015 r.</a:t>
            </a:r>
          </a:p>
          <a:p>
            <a:pPr marL="627063" lvl="3" indent="-627063">
              <a:lnSpc>
                <a:spcPts val="2800"/>
              </a:lnSpc>
              <a:spcAft>
                <a:spcPts val="1200"/>
              </a:spcAft>
              <a:buFont typeface="Wingdings" pitchFamily="2" charset="2"/>
              <a:buChar char="q"/>
            </a:pPr>
            <a:r>
              <a:rPr lang="pl-PL" sz="2400" dirty="0">
                <a:latin typeface="Arial Narrow" pitchFamily="34" charset="0"/>
                <a:ea typeface="Calibri" pitchFamily="34" charset="0"/>
                <a:cs typeface="Times New Roman" pitchFamily="18" charset="0"/>
              </a:rPr>
              <a:t>Wytyczne amerykańskiej </a:t>
            </a:r>
            <a:r>
              <a:rPr lang="pl-PL" sz="2400" dirty="0" err="1">
                <a:latin typeface="Arial Narrow" pitchFamily="34" charset="0"/>
                <a:ea typeface="Calibri" pitchFamily="34" charset="0"/>
                <a:cs typeface="Times New Roman" pitchFamily="18" charset="0"/>
              </a:rPr>
              <a:t>Environmental</a:t>
            </a:r>
            <a:r>
              <a:rPr lang="pl-PL" sz="2400" dirty="0">
                <a:latin typeface="Arial Narrow" pitchFamily="34" charset="0"/>
                <a:ea typeface="Calibri" pitchFamily="34" charset="0"/>
                <a:cs typeface="Times New Roman" pitchFamily="18" charset="0"/>
              </a:rPr>
              <a:t> </a:t>
            </a:r>
            <a:r>
              <a:rPr lang="pl-PL" sz="2400" dirty="0" err="1">
                <a:latin typeface="Arial Narrow" pitchFamily="34" charset="0"/>
                <a:ea typeface="Calibri" pitchFamily="34" charset="0"/>
                <a:cs typeface="Times New Roman" pitchFamily="18" charset="0"/>
              </a:rPr>
              <a:t>Protection</a:t>
            </a:r>
            <a:r>
              <a:rPr lang="pl-PL" sz="2400" dirty="0">
                <a:latin typeface="Arial Narrow" pitchFamily="34" charset="0"/>
                <a:ea typeface="Calibri" pitchFamily="34" charset="0"/>
                <a:cs typeface="Times New Roman" pitchFamily="18" charset="0"/>
              </a:rPr>
              <a:t> </a:t>
            </a:r>
            <a:r>
              <a:rPr lang="pl-PL" sz="2400" dirty="0" err="1">
                <a:latin typeface="Arial Narrow" pitchFamily="34" charset="0"/>
                <a:ea typeface="Calibri" pitchFamily="34" charset="0"/>
                <a:cs typeface="Times New Roman" pitchFamily="18" charset="0"/>
              </a:rPr>
              <a:t>Agency</a:t>
            </a:r>
            <a:r>
              <a:rPr lang="pl-PL" sz="2400" dirty="0">
                <a:latin typeface="Arial Narrow" pitchFamily="34" charset="0"/>
                <a:ea typeface="Calibri" pitchFamily="34" charset="0"/>
                <a:cs typeface="Times New Roman" pitchFamily="18" charset="0"/>
              </a:rPr>
              <a:t> (</a:t>
            </a:r>
            <a:r>
              <a:rPr lang="pl-PL" sz="2400" dirty="0" err="1">
                <a:latin typeface="Arial Narrow" pitchFamily="34" charset="0"/>
                <a:ea typeface="Calibri" pitchFamily="34" charset="0"/>
                <a:cs typeface="Times New Roman" pitchFamily="18" charset="0"/>
              </a:rPr>
              <a:t>EPA</a:t>
            </a:r>
            <a:r>
              <a:rPr lang="pl-PL" sz="2400" dirty="0">
                <a:latin typeface="Arial Narrow" pitchFamily="34" charset="0"/>
                <a:ea typeface="Calibri" pitchFamily="34" charset="0"/>
                <a:cs typeface="Times New Roman" pitchFamily="18" charset="0"/>
              </a:rPr>
              <a:t>) 1997 r.</a:t>
            </a:r>
          </a:p>
          <a:p>
            <a:pPr marL="627063" indent="-627063" algn="just" eaLnBrk="0" hangingPunct="0">
              <a:lnSpc>
                <a:spcPts val="2800"/>
              </a:lnSpc>
              <a:spcAft>
                <a:spcPts val="1200"/>
              </a:spcAft>
              <a:buFont typeface="Wingdings" pitchFamily="2" charset="2"/>
              <a:buChar char="q"/>
            </a:pPr>
            <a:r>
              <a:rPr lang="pl-PL" sz="2400" dirty="0">
                <a:latin typeface="Arial Narrow" pitchFamily="34" charset="0"/>
                <a:ea typeface="Calibri" pitchFamily="34" charset="0"/>
                <a:cs typeface="Times New Roman" pitchFamily="18" charset="0"/>
              </a:rPr>
              <a:t>Kalkulatory dostępne w Internecie</a:t>
            </a:r>
          </a:p>
          <a:p>
            <a:pPr algn="just" eaLnBrk="0" hangingPunct="0"/>
            <a:endParaRPr lang="pl-PL" sz="2400" dirty="0">
              <a:latin typeface="Arial Narrow" pitchFamily="34" charset="0"/>
              <a:ea typeface="Calibri" pitchFamily="34" charset="0"/>
              <a:cs typeface="Times New Roman" pitchFamily="18" charset="0"/>
            </a:endParaRPr>
          </a:p>
        </p:txBody>
      </p:sp>
      <p:sp>
        <p:nvSpPr>
          <p:cNvPr id="10"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357158"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523220"/>
          </a:xfrm>
          <a:prstGeom prst="rect">
            <a:avLst/>
          </a:prstGeom>
          <a:noFill/>
          <a:ln w="9525">
            <a:noFill/>
            <a:miter lim="800000"/>
            <a:headEnd/>
            <a:tailEnd/>
          </a:ln>
        </p:spPr>
        <p:txBody>
          <a:bodyPr anchor="ctr">
            <a:spAutoFit/>
          </a:bodyPr>
          <a:lstStyle/>
          <a:p>
            <a:pPr algn="ctr"/>
            <a:r>
              <a:rPr lang="pl-PL" sz="2800" dirty="0">
                <a:latin typeface="Arial Narrow" pitchFamily="34" charset="0"/>
              </a:rPr>
              <a:t>Sposoby obliczania temperatury kwasowego punktu rosy</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37</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9" name="Obraz 8"/>
          <p:cNvPicPr/>
          <p:nvPr/>
        </p:nvPicPr>
        <p:blipFill>
          <a:blip r:embed="rId3"/>
          <a:srcRect l="56464" t="15837" r="22564" b="7692"/>
          <a:stretch>
            <a:fillRect/>
          </a:stretch>
        </p:blipFill>
        <p:spPr bwMode="auto">
          <a:xfrm>
            <a:off x="571472" y="1500174"/>
            <a:ext cx="3429024" cy="4786346"/>
          </a:xfrm>
          <a:prstGeom prst="rect">
            <a:avLst/>
          </a:prstGeom>
          <a:noFill/>
          <a:ln w="9525">
            <a:noFill/>
            <a:miter lim="800000"/>
            <a:headEnd/>
            <a:tailEnd/>
          </a:ln>
        </p:spPr>
      </p:pic>
      <p:pic>
        <p:nvPicPr>
          <p:cNvPr id="10" name="Obraz 9"/>
          <p:cNvPicPr/>
          <p:nvPr/>
        </p:nvPicPr>
        <p:blipFill>
          <a:blip r:embed="rId4"/>
          <a:srcRect l="57280" t="34004" r="23854" b="10741"/>
          <a:stretch>
            <a:fillRect/>
          </a:stretch>
        </p:blipFill>
        <p:spPr bwMode="auto">
          <a:xfrm>
            <a:off x="4572000" y="1500174"/>
            <a:ext cx="3857652" cy="4786346"/>
          </a:xfrm>
          <a:prstGeom prst="rect">
            <a:avLst/>
          </a:prstGeom>
          <a:noFill/>
          <a:ln w="9525">
            <a:noFill/>
            <a:miter lim="800000"/>
            <a:headEnd/>
            <a:tailEnd/>
          </a:ln>
        </p:spPr>
      </p:pic>
      <p:pic>
        <p:nvPicPr>
          <p:cNvPr id="11" name="Picture 4"/>
          <p:cNvPicPr>
            <a:picLocks noChangeAspect="1" noChangeArrowheads="1"/>
          </p:cNvPicPr>
          <p:nvPr/>
        </p:nvPicPr>
        <p:blipFill>
          <a:blip r:embed="rId5"/>
          <a:srcRect l="14101" t="15619" r="17570" b="11491"/>
          <a:stretch>
            <a:fillRect/>
          </a:stretch>
        </p:blipFill>
        <p:spPr bwMode="auto">
          <a:xfrm>
            <a:off x="214282" y="1357298"/>
            <a:ext cx="8537936" cy="5072098"/>
          </a:xfrm>
          <a:prstGeom prst="rect">
            <a:avLst/>
          </a:prstGeom>
          <a:noFill/>
          <a:ln w="9525">
            <a:noFill/>
            <a:miter lim="800000"/>
            <a:headEnd/>
            <a:tailEnd/>
          </a:ln>
        </p:spPr>
      </p:pic>
      <p:sp>
        <p:nvSpPr>
          <p:cNvPr id="14"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6" name="Picture 2"/>
          <p:cNvPicPr>
            <a:picLocks noChangeAspect="1" noChangeArrowheads="1"/>
          </p:cNvPicPr>
          <p:nvPr/>
        </p:nvPicPr>
        <p:blipFill>
          <a:blip r:embed="rId3"/>
          <a:srcRect l="24107" t="22929" r="24553" b="30713"/>
          <a:stretch>
            <a:fillRect/>
          </a:stretch>
        </p:blipFill>
        <p:spPr bwMode="auto">
          <a:xfrm>
            <a:off x="500034" y="1500174"/>
            <a:ext cx="8143932" cy="4572032"/>
          </a:xfrm>
          <a:prstGeom prst="rect">
            <a:avLst/>
          </a:prstGeom>
          <a:noFill/>
          <a:ln w="9525">
            <a:noFill/>
            <a:miter lim="800000"/>
            <a:headEnd/>
            <a:tailEnd/>
          </a:ln>
          <a:effectLst/>
        </p:spPr>
      </p:pic>
      <p:sp>
        <p:nvSpPr>
          <p:cNvPr id="7" name="Rectangle 1"/>
          <p:cNvSpPr>
            <a:spLocks noChangeArrowheads="1"/>
          </p:cNvSpPr>
          <p:nvPr/>
        </p:nvSpPr>
        <p:spPr bwMode="auto">
          <a:xfrm>
            <a:off x="214282" y="714356"/>
            <a:ext cx="8501062" cy="523220"/>
          </a:xfrm>
          <a:prstGeom prst="rect">
            <a:avLst/>
          </a:prstGeom>
          <a:noFill/>
          <a:ln w="9525">
            <a:noFill/>
            <a:miter lim="800000"/>
            <a:headEnd/>
            <a:tailEnd/>
          </a:ln>
        </p:spPr>
        <p:txBody>
          <a:bodyPr anchor="ctr">
            <a:spAutoFit/>
          </a:bodyPr>
          <a:lstStyle/>
          <a:p>
            <a:pPr algn="ctr"/>
            <a:r>
              <a:rPr lang="pl-PL" sz="2800" dirty="0">
                <a:latin typeface="Arial Narrow" pitchFamily="34" charset="0"/>
              </a:rPr>
              <a:t>Sposoby obliczania temperatury kwasowego punktu rosy</a:t>
            </a:r>
          </a:p>
        </p:txBody>
      </p:sp>
      <p:sp>
        <p:nvSpPr>
          <p:cNvPr id="11"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Tree>
  </p:cSld>
  <p:clrMapOvr>
    <a:masterClrMapping/>
  </p:clrMapOvr>
  <p:transition>
    <p:cover dir="lu"/>
  </p:transition>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4226" name="Rectangle 1026"/>
          <p:cNvSpPr>
            <a:spLocks noGrp="1" noRot="1" noChangeArrowheads="1"/>
          </p:cNvSpPr>
          <p:nvPr>
            <p:ph type="title"/>
          </p:nvPr>
        </p:nvSpPr>
        <p:spPr>
          <a:xfrm>
            <a:off x="428596" y="785794"/>
            <a:ext cx="8232773" cy="428628"/>
          </a:xfrm>
          <a:noFill/>
          <a:ln w="9525">
            <a:noFill/>
            <a:miter lim="800000"/>
            <a:headEnd/>
            <a:tailEnd/>
          </a:ln>
        </p:spPr>
        <p:txBody>
          <a:bodyPr vert="horz" wrap="square" lIns="91440" tIns="45720" rIns="91440" bIns="45720" numCol="1" anchor="ctr" anchorCtr="0" compatLnSpc="1">
            <a:prstTxWarp prst="textNoShape">
              <a:avLst/>
            </a:prstTxWarp>
          </a:bodyPr>
          <a:lstStyle/>
          <a:p>
            <a:r>
              <a:rPr lang="pl-PL" sz="2400" b="1" dirty="0">
                <a:solidFill>
                  <a:srgbClr val="FF0000"/>
                </a:solidFill>
                <a:latin typeface="Arial Narrow" pitchFamily="34" charset="0"/>
              </a:rPr>
              <a:t>Rozkład temperatury wzdłuż wysokości komina i w przekroju</a:t>
            </a:r>
          </a:p>
        </p:txBody>
      </p:sp>
      <p:sp>
        <p:nvSpPr>
          <p:cNvPr id="8"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39</a:t>
            </a:fld>
            <a:endParaRPr lang="en-GB" sz="2000" b="1" dirty="0">
              <a:latin typeface="Georgia" pitchFamily="18" charset="0"/>
            </a:endParaRPr>
          </a:p>
        </p:txBody>
      </p:sp>
      <p:cxnSp>
        <p:nvCxnSpPr>
          <p:cNvPr id="9" name="Łącznik prosty 8"/>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10" name="Obraz 9"/>
          <p:cNvPicPr/>
          <p:nvPr/>
        </p:nvPicPr>
        <p:blipFill>
          <a:blip r:embed="rId3"/>
          <a:srcRect l="57109" t="23826" r="22241" b="7692"/>
          <a:stretch>
            <a:fillRect/>
          </a:stretch>
        </p:blipFill>
        <p:spPr bwMode="auto">
          <a:xfrm>
            <a:off x="285720" y="1357298"/>
            <a:ext cx="3714776" cy="4929222"/>
          </a:xfrm>
          <a:prstGeom prst="rect">
            <a:avLst/>
          </a:prstGeom>
          <a:noFill/>
          <a:ln w="9525">
            <a:noFill/>
            <a:miter lim="800000"/>
            <a:headEnd/>
            <a:tailEnd/>
          </a:ln>
        </p:spPr>
      </p:pic>
      <p:pic>
        <p:nvPicPr>
          <p:cNvPr id="11" name="Symbol zastępczy obiektu SmartArt 10"/>
          <p:cNvPicPr>
            <a:picLocks noGrp="1"/>
          </p:cNvPicPr>
          <p:nvPr>
            <p:ph type="dgm" idx="1"/>
          </p:nvPr>
        </p:nvPicPr>
        <p:blipFill>
          <a:blip r:embed="rId4"/>
          <a:srcRect l="54933" t="22642" r="19499" b="10860"/>
          <a:stretch>
            <a:fillRect/>
          </a:stretch>
        </p:blipFill>
        <p:spPr bwMode="auto">
          <a:xfrm>
            <a:off x="4143372" y="1357298"/>
            <a:ext cx="4766623" cy="4929222"/>
          </a:xfrm>
          <a:prstGeom prst="rect">
            <a:avLst/>
          </a:prstGeom>
          <a:noFill/>
          <a:ln w="9525">
            <a:noFill/>
            <a:miter lim="800000"/>
            <a:headEnd/>
            <a:tailEnd/>
          </a:ln>
        </p:spPr>
      </p:pic>
      <p:sp>
        <p:nvSpPr>
          <p:cNvPr id="13"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3555" name="Picture 3" descr="F:\kominy1\r1.jpg"/>
          <p:cNvPicPr>
            <a:picLocks noGrp="1" noChangeAspect="1" noChangeArrowheads="1"/>
          </p:cNvPicPr>
          <p:nvPr>
            <p:ph type="dgm" idx="1"/>
          </p:nvPr>
        </p:nvPicPr>
        <p:blipFill>
          <a:blip r:embed="rId3">
            <a:lum bright="-12000" contrast="18000"/>
          </a:blip>
          <a:srcRect l="18114" t="22255" r="15080" b="12354"/>
          <a:stretch>
            <a:fillRect/>
          </a:stretch>
        </p:blipFill>
        <p:spPr>
          <a:xfrm>
            <a:off x="500034" y="1193765"/>
            <a:ext cx="8001056" cy="4429980"/>
          </a:xfrm>
          <a:noFill/>
        </p:spPr>
      </p:pic>
      <p:sp>
        <p:nvSpPr>
          <p:cNvPr id="23556" name="Rectangle 4"/>
          <p:cNvSpPr>
            <a:spLocks noChangeArrowheads="1"/>
          </p:cNvSpPr>
          <p:nvPr/>
        </p:nvSpPr>
        <p:spPr bwMode="auto">
          <a:xfrm>
            <a:off x="285720" y="5638801"/>
            <a:ext cx="8715436" cy="1323439"/>
          </a:xfrm>
          <a:prstGeom prst="rect">
            <a:avLst/>
          </a:prstGeom>
          <a:noFill/>
          <a:ln w="9525">
            <a:noFill/>
            <a:miter lim="800000"/>
            <a:headEnd/>
            <a:tailEnd/>
          </a:ln>
        </p:spPr>
        <p:txBody>
          <a:bodyPr wrap="square">
            <a:spAutoFit/>
          </a:bodyPr>
          <a:lstStyle/>
          <a:p>
            <a:pPr indent="-295275" eaLnBrk="1" hangingPunct="1">
              <a:tabLst>
                <a:tab pos="523875" algn="l"/>
              </a:tabLst>
            </a:pPr>
            <a:r>
              <a:rPr lang="pl-PL" sz="2000" b="1" dirty="0">
                <a:latin typeface="Arial Narrow" pitchFamily="34" charset="0"/>
                <a:cs typeface="Times New Roman" pitchFamily="18" charset="0"/>
              </a:rPr>
              <a:t>Rozkład temperatury </a:t>
            </a:r>
            <a:r>
              <a:rPr lang="pl-PL" sz="2000" b="1" dirty="0">
                <a:latin typeface="Arial Narrow" pitchFamily="34" charset="0"/>
              </a:rPr>
              <a:t>ś</a:t>
            </a:r>
            <a:r>
              <a:rPr lang="pl-PL" sz="2000" b="1" dirty="0">
                <a:latin typeface="Arial Narrow" pitchFamily="34" charset="0"/>
                <a:cs typeface="Times New Roman" pitchFamily="18" charset="0"/>
              </a:rPr>
              <a:t>cianki komina na wysoko</a:t>
            </a:r>
            <a:r>
              <a:rPr lang="pl-PL" sz="2000" b="1" dirty="0">
                <a:latin typeface="Arial Narrow" pitchFamily="34" charset="0"/>
              </a:rPr>
              <a:t>ś</a:t>
            </a:r>
            <a:r>
              <a:rPr lang="pl-PL" sz="2000" b="1" dirty="0">
                <a:latin typeface="Arial Narrow" pitchFamily="34" charset="0"/>
                <a:cs typeface="Times New Roman" pitchFamily="18" charset="0"/>
              </a:rPr>
              <a:t>ci</a:t>
            </a:r>
            <a:r>
              <a:rPr lang="pl-PL" sz="2000" b="1" dirty="0">
                <a:latin typeface="Arial Narrow" pitchFamily="34" charset="0"/>
              </a:rPr>
              <a:t> (a)</a:t>
            </a:r>
            <a:r>
              <a:rPr lang="pl-PL" sz="2000" b="1" dirty="0">
                <a:latin typeface="Arial Narrow" pitchFamily="34" charset="0"/>
                <a:cs typeface="Times New Roman" pitchFamily="18" charset="0"/>
              </a:rPr>
              <a:t> i w kierunku promieniowym</a:t>
            </a:r>
            <a:r>
              <a:rPr lang="pl-PL" sz="2000" b="1" dirty="0">
                <a:latin typeface="Arial Narrow" pitchFamily="34" charset="0"/>
              </a:rPr>
              <a:t> (b)</a:t>
            </a:r>
            <a:r>
              <a:rPr lang="pl-PL" sz="2000" b="1" dirty="0">
                <a:latin typeface="Arial Narrow" pitchFamily="34" charset="0"/>
                <a:cs typeface="Times New Roman" pitchFamily="18" charset="0"/>
              </a:rPr>
              <a:t>.</a:t>
            </a:r>
          </a:p>
          <a:p>
            <a:pPr indent="-295275">
              <a:tabLst>
                <a:tab pos="523875" algn="l"/>
              </a:tabLst>
            </a:pPr>
            <a:r>
              <a:rPr lang="pl-PL" sz="2000" b="1" dirty="0">
                <a:latin typeface="Arial Narrow" pitchFamily="34" charset="0"/>
                <a:cs typeface="Arial" charset="0"/>
              </a:rPr>
              <a:t>1</a:t>
            </a:r>
            <a:r>
              <a:rPr lang="pl-PL" sz="2000" b="1" dirty="0">
                <a:latin typeface="Arial Narrow" pitchFamily="34" charset="0"/>
              </a:rPr>
              <a:t> </a:t>
            </a:r>
            <a:r>
              <a:rPr lang="pl-PL" sz="2000" b="1" dirty="0">
                <a:latin typeface="Arial Narrow" pitchFamily="34" charset="0"/>
                <a:cs typeface="Arial" charset="0"/>
              </a:rPr>
              <a:t>-</a:t>
            </a:r>
            <a:r>
              <a:rPr lang="pl-PL" sz="2000" b="1" dirty="0">
                <a:latin typeface="Arial Narrow" pitchFamily="34" charset="0"/>
                <a:cs typeface="Times New Roman" pitchFamily="18" charset="0"/>
              </a:rPr>
              <a:t>    </a:t>
            </a:r>
            <a:r>
              <a:rPr lang="pl-PL" sz="2000" b="1" dirty="0">
                <a:latin typeface="Arial Narrow" pitchFamily="34" charset="0"/>
                <a:cs typeface="Arial" charset="0"/>
              </a:rPr>
              <a:t>przed ociepleniem;</a:t>
            </a:r>
            <a:endParaRPr lang="pl-PL" sz="2000" dirty="0">
              <a:latin typeface="Arial Narrow" pitchFamily="34" charset="0"/>
              <a:cs typeface="Times New Roman" pitchFamily="18" charset="0"/>
            </a:endParaRPr>
          </a:p>
          <a:p>
            <a:pPr indent="-295275">
              <a:tabLst>
                <a:tab pos="523875" algn="l"/>
              </a:tabLst>
            </a:pPr>
            <a:r>
              <a:rPr lang="pl-PL" sz="2000" b="1" dirty="0">
                <a:latin typeface="Arial Narrow" pitchFamily="34" charset="0"/>
                <a:cs typeface="Arial" charset="0"/>
              </a:rPr>
              <a:t>2</a:t>
            </a:r>
            <a:r>
              <a:rPr lang="pl-PL" sz="2000" b="1" dirty="0">
                <a:latin typeface="Arial Narrow" pitchFamily="34" charset="0"/>
              </a:rPr>
              <a:t> </a:t>
            </a:r>
            <a:r>
              <a:rPr lang="pl-PL" sz="2000" b="1" dirty="0">
                <a:latin typeface="Arial Narrow" pitchFamily="34" charset="0"/>
                <a:cs typeface="Arial" charset="0"/>
              </a:rPr>
              <a:t>-</a:t>
            </a:r>
            <a:r>
              <a:rPr lang="pl-PL" sz="2000" b="1" dirty="0">
                <a:latin typeface="Arial Narrow" pitchFamily="34" charset="0"/>
                <a:cs typeface="Times New Roman" pitchFamily="18" charset="0"/>
              </a:rPr>
              <a:t>    </a:t>
            </a:r>
            <a:r>
              <a:rPr lang="pl-PL" sz="2000" b="1" dirty="0">
                <a:latin typeface="Arial Narrow" pitchFamily="34" charset="0"/>
                <a:cs typeface="Arial" charset="0"/>
              </a:rPr>
              <a:t>po ociepleniu</a:t>
            </a:r>
            <a:r>
              <a:rPr lang="pl-PL" sz="2000" b="1" dirty="0">
                <a:latin typeface="Arial Narrow" pitchFamily="34" charset="0"/>
              </a:rPr>
              <a:t>.</a:t>
            </a:r>
            <a:endParaRPr lang="pl-PL" sz="2000" dirty="0">
              <a:latin typeface="Arial Narrow" pitchFamily="34" charset="0"/>
            </a:endParaRPr>
          </a:p>
          <a:p>
            <a:pPr indent="-295275">
              <a:tabLst>
                <a:tab pos="523875" algn="l"/>
              </a:tabLst>
            </a:pPr>
            <a:endParaRPr lang="pl-PL" sz="2000" dirty="0">
              <a:latin typeface="Arial Narrow" pitchFamily="34" charset="0"/>
            </a:endParaRPr>
          </a:p>
        </p:txBody>
      </p:sp>
      <p:sp>
        <p:nvSpPr>
          <p:cNvPr id="5"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40</a:t>
            </a:fld>
            <a:endParaRPr lang="en-GB" sz="2000" b="1" dirty="0">
              <a:latin typeface="Georgia" pitchFamily="18" charset="0"/>
            </a:endParaRPr>
          </a:p>
        </p:txBody>
      </p:sp>
      <p:cxnSp>
        <p:nvCxnSpPr>
          <p:cNvPr id="7" name="Łącznik prosty 6"/>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9" name="Rectangle 1026"/>
          <p:cNvSpPr>
            <a:spLocks noGrp="1" noRot="1" noChangeArrowheads="1"/>
          </p:cNvSpPr>
          <p:nvPr>
            <p:ph type="title"/>
          </p:nvPr>
        </p:nvSpPr>
        <p:spPr>
          <a:xfrm>
            <a:off x="428596" y="714356"/>
            <a:ext cx="8089897" cy="428628"/>
          </a:xfrm>
          <a:noFill/>
          <a:ln>
            <a:solidFill>
              <a:srgbClr val="3366CC"/>
            </a:solidFill>
          </a:ln>
        </p:spPr>
        <p:txBody>
          <a:bodyPr/>
          <a:lstStyle/>
          <a:p>
            <a:r>
              <a:rPr lang="pl-PL" sz="2400" b="1" dirty="0">
                <a:solidFill>
                  <a:srgbClr val="FF0000"/>
                </a:solidFill>
                <a:latin typeface="Arial Narrow" pitchFamily="34" charset="0"/>
              </a:rPr>
              <a:t>IZOLACJA TERMICZNA ŚCIANEK PRZEWODÓW SPALINOWYCH</a:t>
            </a:r>
          </a:p>
        </p:txBody>
      </p:sp>
      <p:sp>
        <p:nvSpPr>
          <p:cNvPr id="8"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 name="Prostokąt 13"/>
          <p:cNvSpPr/>
          <p:nvPr/>
        </p:nvSpPr>
        <p:spPr bwMode="auto">
          <a:xfrm>
            <a:off x="357158" y="1285860"/>
            <a:ext cx="8286808" cy="5000660"/>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pl-PL" sz="1600" b="1" i="0" u="none" strike="noStrike" cap="none" normalizeH="0" baseline="0">
              <a:ln>
                <a:noFill/>
              </a:ln>
              <a:solidFill>
                <a:schemeClr val="tx1"/>
              </a:solidFill>
              <a:effectLst/>
              <a:latin typeface="Times New Roman" pitchFamily="18" charset="0"/>
            </a:endParaRPr>
          </a:p>
        </p:txBody>
      </p:sp>
      <p:sp>
        <p:nvSpPr>
          <p:cNvPr id="564226" name="Rectangle 1026"/>
          <p:cNvSpPr>
            <a:spLocks noGrp="1" noRot="1" noChangeArrowheads="1"/>
          </p:cNvSpPr>
          <p:nvPr>
            <p:ph type="title"/>
          </p:nvPr>
        </p:nvSpPr>
        <p:spPr>
          <a:xfrm>
            <a:off x="571472" y="785794"/>
            <a:ext cx="8232773" cy="428628"/>
          </a:xfrm>
        </p:spPr>
        <p:txBody>
          <a:bodyPr/>
          <a:lstStyle/>
          <a:p>
            <a:r>
              <a:rPr lang="pl-PL" sz="2400" b="1" dirty="0">
                <a:solidFill>
                  <a:srgbClr val="FF0000"/>
                </a:solidFill>
                <a:latin typeface="Arial Narrow" pitchFamily="34" charset="0"/>
              </a:rPr>
              <a:t>IZOLACJA TERMICZNA ŚCIANEK PRZEWODÓW SPALINOWYCH</a:t>
            </a:r>
          </a:p>
        </p:txBody>
      </p:sp>
      <p:sp>
        <p:nvSpPr>
          <p:cNvPr id="564230" name="Rectangle 1030"/>
          <p:cNvSpPr>
            <a:spLocks noChangeArrowheads="1"/>
          </p:cNvSpPr>
          <p:nvPr/>
        </p:nvSpPr>
        <p:spPr bwMode="auto">
          <a:xfrm>
            <a:off x="8001024" y="2285992"/>
            <a:ext cx="533400" cy="381000"/>
          </a:xfrm>
          <a:prstGeom prst="rect">
            <a:avLst/>
          </a:prstGeom>
          <a:noFill/>
          <a:ln w="38100">
            <a:solidFill>
              <a:srgbClr val="292929"/>
            </a:solidFill>
            <a:miter lim="800000"/>
            <a:headEnd/>
            <a:tailEnd/>
          </a:ln>
          <a:effectLst/>
        </p:spPr>
        <p:txBody>
          <a:bodyPr wrap="none" anchor="ctr"/>
          <a:lstStyle/>
          <a:p>
            <a:endParaRPr lang="pl-PL"/>
          </a:p>
        </p:txBody>
      </p:sp>
      <p:sp>
        <p:nvSpPr>
          <p:cNvPr id="8"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41</a:t>
            </a:fld>
            <a:endParaRPr lang="en-GB" sz="2000" b="1" dirty="0">
              <a:latin typeface="Georgia" pitchFamily="18" charset="0"/>
            </a:endParaRPr>
          </a:p>
        </p:txBody>
      </p:sp>
      <p:pic>
        <p:nvPicPr>
          <p:cNvPr id="228356" name="Picture 4"/>
          <p:cNvPicPr>
            <a:picLocks noChangeAspect="1" noChangeArrowheads="1"/>
          </p:cNvPicPr>
          <p:nvPr/>
        </p:nvPicPr>
        <p:blipFill>
          <a:blip r:embed="rId3"/>
          <a:srcRect/>
          <a:stretch>
            <a:fillRect/>
          </a:stretch>
        </p:blipFill>
        <p:spPr bwMode="auto">
          <a:xfrm>
            <a:off x="500034" y="1357298"/>
            <a:ext cx="8001056" cy="4942709"/>
          </a:xfrm>
          <a:prstGeom prst="rect">
            <a:avLst/>
          </a:prstGeom>
          <a:noFill/>
          <a:ln w="9525">
            <a:noFill/>
            <a:miter lim="800000"/>
            <a:headEnd/>
            <a:tailEnd/>
          </a:ln>
          <a:effectLst/>
        </p:spPr>
      </p:pic>
      <p:cxnSp>
        <p:nvCxnSpPr>
          <p:cNvPr id="19" name="Łącznik prosty 18"/>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9"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Łącznik prosty ze strzałką 9"/>
          <p:cNvCxnSpPr/>
          <p:nvPr/>
        </p:nvCxnSpPr>
        <p:spPr bwMode="auto">
          <a:xfrm>
            <a:off x="6248400" y="3860800"/>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7" name="Łącznik prosty 6"/>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9"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1"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latin typeface="Arial Narrow" pitchFamily="34" charset="0"/>
              </a:rPr>
              <a:t>Trwałość kominów stalowych – stopień zagrożenia korozyjnego</a:t>
            </a:r>
          </a:p>
        </p:txBody>
      </p: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13" name="Line 5"/>
          <p:cNvSpPr>
            <a:spLocks noChangeShapeType="1"/>
          </p:cNvSpPr>
          <p:nvPr/>
        </p:nvSpPr>
        <p:spPr bwMode="auto">
          <a:xfrm>
            <a:off x="428624" y="6169362"/>
            <a:ext cx="8501093" cy="45719"/>
          </a:xfrm>
          <a:prstGeom prst="line">
            <a:avLst/>
          </a:prstGeom>
          <a:noFill/>
          <a:ln w="19050">
            <a:solidFill>
              <a:schemeClr val="tx1"/>
            </a:solidFill>
            <a:round/>
            <a:headEnd/>
            <a:tailEnd/>
          </a:ln>
        </p:spPr>
        <p:txBody>
          <a:bodyPr wrap="square">
            <a:spAutoFit/>
          </a:bodyPr>
          <a:lstStyle/>
          <a:p>
            <a:endParaRPr lang="pl-PL"/>
          </a:p>
        </p:txBody>
      </p:sp>
      <p:pic>
        <p:nvPicPr>
          <p:cNvPr id="14" name="Obraz 13"/>
          <p:cNvPicPr/>
          <p:nvPr/>
        </p:nvPicPr>
        <p:blipFill>
          <a:blip r:embed="rId2" cstate="print"/>
          <a:srcRect t="-1639" b="1640"/>
          <a:stretch>
            <a:fillRect/>
          </a:stretch>
        </p:blipFill>
        <p:spPr bwMode="auto">
          <a:xfrm>
            <a:off x="428596" y="1428736"/>
            <a:ext cx="8358246" cy="4643470"/>
          </a:xfrm>
          <a:prstGeom prst="rect">
            <a:avLst/>
          </a:prstGeom>
          <a:ln w="38100">
            <a:solidFill>
              <a:srgbClr val="CCECFF"/>
            </a:solidFill>
          </a:ln>
        </p:spPr>
        <p:style>
          <a:lnRef idx="2">
            <a:schemeClr val="accent1"/>
          </a:lnRef>
          <a:fillRef idx="1">
            <a:schemeClr val="lt1"/>
          </a:fillRef>
          <a:effectRef idx="0">
            <a:schemeClr val="accent1"/>
          </a:effectRef>
          <a:fontRef idx="minor">
            <a:schemeClr val="dk1"/>
          </a:fontRef>
        </p:style>
      </p:pic>
    </p:spTree>
  </p:cSld>
  <p:clrMapOvr>
    <a:masterClrMapping/>
  </p:clrMapOvr>
  <p:transition spd="med">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Łącznik prosty ze strzałką 9"/>
          <p:cNvCxnSpPr/>
          <p:nvPr/>
        </p:nvCxnSpPr>
        <p:spPr bwMode="auto">
          <a:xfrm>
            <a:off x="6248400" y="3860800"/>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pic>
        <p:nvPicPr>
          <p:cNvPr id="11" name="Picture 2"/>
          <p:cNvPicPr>
            <a:picLocks noChangeAspect="1" noChangeArrowheads="1"/>
          </p:cNvPicPr>
          <p:nvPr/>
        </p:nvPicPr>
        <p:blipFill>
          <a:blip r:embed="rId2"/>
          <a:srcRect l="11775" t="13045" r="6702" b="4347"/>
          <a:stretch>
            <a:fillRect/>
          </a:stretch>
        </p:blipFill>
        <p:spPr bwMode="auto">
          <a:xfrm>
            <a:off x="428625" y="1357298"/>
            <a:ext cx="8215313" cy="4803791"/>
          </a:xfrm>
          <a:prstGeom prst="rect">
            <a:avLst/>
          </a:prstGeom>
          <a:noFill/>
          <a:ln w="9525">
            <a:noFill/>
            <a:miter lim="800000"/>
            <a:headEnd/>
            <a:tailEnd/>
          </a:ln>
        </p:spPr>
      </p:pic>
      <p:sp>
        <p:nvSpPr>
          <p:cNvPr id="12" name="Prostokąt 11"/>
          <p:cNvSpPr/>
          <p:nvPr/>
        </p:nvSpPr>
        <p:spPr bwMode="auto">
          <a:xfrm>
            <a:off x="539750" y="4214818"/>
            <a:ext cx="8051800" cy="1000132"/>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pl-PL" sz="2400" b="0" i="0" u="none" strike="noStrike" cap="none" normalizeH="0" baseline="0">
              <a:ln>
                <a:noFill/>
              </a:ln>
              <a:solidFill>
                <a:schemeClr val="tx1"/>
              </a:solidFill>
              <a:effectLst/>
              <a:latin typeface="Times New Roman" pitchFamily="18" charset="0"/>
            </a:endParaRPr>
          </a:p>
        </p:txBody>
      </p:sp>
      <p:sp>
        <p:nvSpPr>
          <p:cNvPr id="13"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7" name="Łącznik prosty 6"/>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4"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5"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latin typeface="Arial Narrow" pitchFamily="34" charset="0"/>
              </a:rPr>
              <a:t>Trwałość kominów stalowych – intensywność korozji, naddatki </a:t>
            </a:r>
          </a:p>
        </p:txBody>
      </p:sp>
      <p:sp>
        <p:nvSpPr>
          <p:cNvPr id="16"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Łącznik prosty ze strzałką 9"/>
          <p:cNvCxnSpPr/>
          <p:nvPr/>
        </p:nvCxnSpPr>
        <p:spPr bwMode="auto">
          <a:xfrm>
            <a:off x="6248400" y="3860800"/>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3"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7" name="Łącznik prosty 6"/>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4"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5"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latin typeface="Arial Narrow" pitchFamily="34" charset="0"/>
              </a:rPr>
              <a:t>Trwałość kominów stalowych – intensywność korozji, naddatki </a:t>
            </a:r>
          </a:p>
        </p:txBody>
      </p:sp>
      <p:sp>
        <p:nvSpPr>
          <p:cNvPr id="16"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26" name="Line 5"/>
          <p:cNvSpPr>
            <a:spLocks noChangeShapeType="1"/>
          </p:cNvSpPr>
          <p:nvPr/>
        </p:nvSpPr>
        <p:spPr bwMode="auto">
          <a:xfrm>
            <a:off x="428596" y="6215082"/>
            <a:ext cx="8501093" cy="19"/>
          </a:xfrm>
          <a:prstGeom prst="line">
            <a:avLst/>
          </a:prstGeom>
          <a:noFill/>
          <a:ln w="19050">
            <a:solidFill>
              <a:schemeClr val="tx1"/>
            </a:solidFill>
            <a:round/>
            <a:headEnd/>
            <a:tailEnd/>
          </a:ln>
        </p:spPr>
        <p:txBody>
          <a:bodyPr wrap="square">
            <a:spAutoFit/>
          </a:bodyPr>
          <a:lstStyle/>
          <a:p>
            <a:endParaRPr lang="pl-PL"/>
          </a:p>
        </p:txBody>
      </p:sp>
      <p:pic>
        <p:nvPicPr>
          <p:cNvPr id="27" name="Picture 2"/>
          <p:cNvPicPr>
            <a:picLocks noChangeAspect="1" noChangeArrowheads="1"/>
          </p:cNvPicPr>
          <p:nvPr/>
        </p:nvPicPr>
        <p:blipFill>
          <a:blip r:embed="rId2"/>
          <a:srcRect l="3061" t="34003" b="46117"/>
          <a:stretch>
            <a:fillRect/>
          </a:stretch>
        </p:blipFill>
        <p:spPr bwMode="auto">
          <a:xfrm>
            <a:off x="428596" y="1285860"/>
            <a:ext cx="8215312" cy="1928813"/>
          </a:xfrm>
          <a:prstGeom prst="rect">
            <a:avLst/>
          </a:prstGeom>
          <a:noFill/>
          <a:ln w="9525">
            <a:noFill/>
            <a:miter lim="800000"/>
            <a:headEnd/>
            <a:tailEnd/>
          </a:ln>
        </p:spPr>
      </p:pic>
      <p:sp>
        <p:nvSpPr>
          <p:cNvPr id="28" name="Prostokąt 17"/>
          <p:cNvSpPr>
            <a:spLocks noChangeArrowheads="1"/>
          </p:cNvSpPr>
          <p:nvPr/>
        </p:nvSpPr>
        <p:spPr bwMode="auto">
          <a:xfrm>
            <a:off x="785757" y="1428723"/>
            <a:ext cx="7715304" cy="285752"/>
          </a:xfrm>
          <a:prstGeom prst="rect">
            <a:avLst/>
          </a:prstGeom>
          <a:noFill/>
          <a:ln w="38100" algn="ctr">
            <a:solidFill>
              <a:srgbClr val="FF0000"/>
            </a:solidFill>
            <a:round/>
            <a:headEnd/>
            <a:tailEnd/>
          </a:ln>
        </p:spPr>
        <p:txBody>
          <a:bodyPr/>
          <a:lstStyle/>
          <a:p>
            <a:pPr algn="ctr" eaLnBrk="1" hangingPunct="1"/>
            <a:endParaRPr lang="pl-PL" sz="1600">
              <a:latin typeface="Times New Roman" pitchFamily="18" charset="0"/>
            </a:endParaRPr>
          </a:p>
        </p:txBody>
      </p:sp>
      <p:sp>
        <p:nvSpPr>
          <p:cNvPr id="29" name="Prostokąt 20"/>
          <p:cNvSpPr>
            <a:spLocks noChangeArrowheads="1"/>
          </p:cNvSpPr>
          <p:nvPr/>
        </p:nvSpPr>
        <p:spPr bwMode="auto">
          <a:xfrm>
            <a:off x="785757" y="2214541"/>
            <a:ext cx="7643866" cy="285752"/>
          </a:xfrm>
          <a:prstGeom prst="rect">
            <a:avLst/>
          </a:prstGeom>
          <a:noFill/>
          <a:ln w="38100" algn="ctr">
            <a:solidFill>
              <a:srgbClr val="3366CC"/>
            </a:solidFill>
            <a:round/>
            <a:headEnd/>
            <a:tailEnd/>
          </a:ln>
        </p:spPr>
        <p:txBody>
          <a:bodyPr/>
          <a:lstStyle/>
          <a:p>
            <a:pPr algn="ctr" eaLnBrk="1" hangingPunct="1"/>
            <a:endParaRPr lang="pl-PL" sz="1600">
              <a:latin typeface="Times New Roman" pitchFamily="18" charset="0"/>
            </a:endParaRPr>
          </a:p>
        </p:txBody>
      </p:sp>
      <p:sp>
        <p:nvSpPr>
          <p:cNvPr id="30" name="Prostokąt 22"/>
          <p:cNvSpPr>
            <a:spLocks noChangeArrowheads="1"/>
          </p:cNvSpPr>
          <p:nvPr/>
        </p:nvSpPr>
        <p:spPr bwMode="auto">
          <a:xfrm>
            <a:off x="857195" y="2714606"/>
            <a:ext cx="7572428" cy="285753"/>
          </a:xfrm>
          <a:prstGeom prst="rect">
            <a:avLst/>
          </a:prstGeom>
          <a:noFill/>
          <a:ln w="38100" algn="ctr">
            <a:solidFill>
              <a:srgbClr val="92D050"/>
            </a:solidFill>
            <a:round/>
            <a:headEnd/>
            <a:tailEnd/>
          </a:ln>
        </p:spPr>
        <p:txBody>
          <a:bodyPr/>
          <a:lstStyle/>
          <a:p>
            <a:pPr algn="ctr" eaLnBrk="1" hangingPunct="1"/>
            <a:endParaRPr lang="pl-PL" sz="1600">
              <a:latin typeface="Times New Roman" pitchFamily="18" charset="0"/>
            </a:endParaRPr>
          </a:p>
        </p:txBody>
      </p:sp>
      <p:sp>
        <p:nvSpPr>
          <p:cNvPr id="31" name="Prostokąt zaokrąglony 37"/>
          <p:cNvSpPr>
            <a:spLocks noChangeArrowheads="1"/>
          </p:cNvSpPr>
          <p:nvPr/>
        </p:nvSpPr>
        <p:spPr bwMode="auto">
          <a:xfrm>
            <a:off x="571472" y="5572140"/>
            <a:ext cx="8072494" cy="428641"/>
          </a:xfrm>
          <a:prstGeom prst="roundRect">
            <a:avLst>
              <a:gd name="adj" fmla="val 0"/>
            </a:avLst>
          </a:prstGeom>
          <a:solidFill>
            <a:schemeClr val="lt1"/>
          </a:solidFill>
          <a:ln>
            <a:headEnd/>
            <a:tailEnd/>
          </a:ln>
        </p:spPr>
        <p:style>
          <a:lnRef idx="1">
            <a:schemeClr val="accent1"/>
          </a:lnRef>
          <a:fillRef idx="2">
            <a:schemeClr val="accent1"/>
          </a:fillRef>
          <a:effectRef idx="1">
            <a:schemeClr val="accent1"/>
          </a:effectRef>
          <a:fontRef idx="minor">
            <a:schemeClr val="dk1"/>
          </a:fontRef>
        </p:style>
        <p:txBody>
          <a:bodyPr/>
          <a:lstStyle/>
          <a:p>
            <a:r>
              <a:rPr lang="pl-PL" altLang="pl-PL" sz="2500" dirty="0">
                <a:latin typeface="Arial Narrow" pitchFamily="34" charset="0"/>
                <a:cs typeface="Arial" pitchFamily="34" charset="0"/>
              </a:rPr>
              <a:t>Porównanie odporności na korozję wybranych gatunków stali</a:t>
            </a:r>
          </a:p>
        </p:txBody>
      </p:sp>
      <p:sp>
        <p:nvSpPr>
          <p:cNvPr id="32" name="Prostokąt 31"/>
          <p:cNvSpPr/>
          <p:nvPr/>
        </p:nvSpPr>
        <p:spPr>
          <a:xfrm>
            <a:off x="500004" y="3286111"/>
            <a:ext cx="9073008"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2000" b="0" i="0" u="none" strike="noStrike" kern="1200" cap="none" spc="0" normalizeH="0" baseline="0" noProof="0" dirty="0">
                <a:ln>
                  <a:noFill/>
                </a:ln>
                <a:solidFill>
                  <a:prstClr val="black"/>
                </a:solidFill>
                <a:effectLst/>
                <a:uLnTx/>
                <a:uFillTx/>
                <a:latin typeface="Trebuchet MS" pitchFamily="34" charset="0"/>
                <a:ea typeface="+mn-ea"/>
                <a:cs typeface="+mn-cs"/>
              </a:rPr>
              <a:t>Wskaźnik PREN</a:t>
            </a:r>
          </a:p>
        </p:txBody>
      </p:sp>
      <p:pic>
        <p:nvPicPr>
          <p:cNvPr id="33" name="Picture 3"/>
          <p:cNvPicPr>
            <a:picLocks noChangeAspect="1" noChangeArrowheads="1"/>
          </p:cNvPicPr>
          <p:nvPr/>
        </p:nvPicPr>
        <p:blipFill>
          <a:blip r:embed="rId3"/>
          <a:srcRect l="14285" t="26428" r="12053" b="13571"/>
          <a:stretch>
            <a:fillRect/>
          </a:stretch>
        </p:blipFill>
        <p:spPr bwMode="auto">
          <a:xfrm>
            <a:off x="500004" y="3071797"/>
            <a:ext cx="8072494" cy="2286016"/>
          </a:xfrm>
          <a:prstGeom prst="rect">
            <a:avLst/>
          </a:prstGeom>
          <a:noFill/>
          <a:ln w="38100">
            <a:noFill/>
            <a:miter lim="800000"/>
            <a:headEnd/>
            <a:tailEnd/>
          </a:ln>
          <a:effectLst/>
        </p:spPr>
      </p:pic>
      <p:sp>
        <p:nvSpPr>
          <p:cNvPr id="34" name="Prostokąt 18"/>
          <p:cNvSpPr>
            <a:spLocks noChangeArrowheads="1"/>
          </p:cNvSpPr>
          <p:nvPr/>
        </p:nvSpPr>
        <p:spPr bwMode="auto">
          <a:xfrm>
            <a:off x="6572234" y="3714739"/>
            <a:ext cx="1928826" cy="285752"/>
          </a:xfrm>
          <a:prstGeom prst="rect">
            <a:avLst/>
          </a:prstGeom>
          <a:noFill/>
          <a:ln w="28575" algn="ctr">
            <a:solidFill>
              <a:srgbClr val="FF0000"/>
            </a:solidFill>
            <a:round/>
            <a:headEnd/>
            <a:tailEnd/>
          </a:ln>
        </p:spPr>
        <p:txBody>
          <a:bodyPr/>
          <a:lstStyle/>
          <a:p>
            <a:pPr algn="ctr" eaLnBrk="1" hangingPunct="1"/>
            <a:endParaRPr lang="pl-PL" sz="1600">
              <a:latin typeface="Times New Roman" pitchFamily="18" charset="0"/>
            </a:endParaRPr>
          </a:p>
        </p:txBody>
      </p:sp>
      <p:sp>
        <p:nvSpPr>
          <p:cNvPr id="35" name="Prostokąt 21"/>
          <p:cNvSpPr>
            <a:spLocks noChangeArrowheads="1"/>
          </p:cNvSpPr>
          <p:nvPr/>
        </p:nvSpPr>
        <p:spPr bwMode="auto">
          <a:xfrm>
            <a:off x="6572234" y="4071929"/>
            <a:ext cx="1928826" cy="285752"/>
          </a:xfrm>
          <a:prstGeom prst="rect">
            <a:avLst/>
          </a:prstGeom>
          <a:noFill/>
          <a:ln w="38100" algn="ctr">
            <a:solidFill>
              <a:srgbClr val="3366CC"/>
            </a:solidFill>
            <a:round/>
            <a:headEnd/>
            <a:tailEnd/>
          </a:ln>
        </p:spPr>
        <p:txBody>
          <a:bodyPr/>
          <a:lstStyle/>
          <a:p>
            <a:pPr algn="ctr" eaLnBrk="1" hangingPunct="1"/>
            <a:endParaRPr lang="pl-PL" sz="1600">
              <a:latin typeface="Times New Roman" pitchFamily="18" charset="0"/>
            </a:endParaRPr>
          </a:p>
        </p:txBody>
      </p:sp>
      <p:sp>
        <p:nvSpPr>
          <p:cNvPr id="36" name="Prostokąt 23"/>
          <p:cNvSpPr>
            <a:spLocks noChangeArrowheads="1"/>
          </p:cNvSpPr>
          <p:nvPr/>
        </p:nvSpPr>
        <p:spPr bwMode="auto">
          <a:xfrm>
            <a:off x="6572234" y="4571995"/>
            <a:ext cx="1928826" cy="285752"/>
          </a:xfrm>
          <a:prstGeom prst="rect">
            <a:avLst/>
          </a:prstGeom>
          <a:noFill/>
          <a:ln w="38100" algn="ctr">
            <a:solidFill>
              <a:srgbClr val="92D050"/>
            </a:solidFill>
            <a:round/>
            <a:headEnd/>
            <a:tailEnd/>
          </a:ln>
        </p:spPr>
        <p:txBody>
          <a:bodyPr/>
          <a:lstStyle/>
          <a:p>
            <a:pPr algn="ctr" eaLnBrk="1" hangingPunct="1"/>
            <a:endParaRPr lang="pl-PL" sz="1600">
              <a:latin typeface="Times New Roman" pitchFamily="18" charset="0"/>
            </a:endParaRPr>
          </a:p>
        </p:txBody>
      </p:sp>
    </p:spTree>
  </p:cSld>
  <p:clrMapOvr>
    <a:masterClrMapping/>
  </p:clrMapOvr>
  <p:transition spd="med">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61" name="Line 5"/>
          <p:cNvSpPr>
            <a:spLocks noChangeShapeType="1"/>
          </p:cNvSpPr>
          <p:nvPr/>
        </p:nvSpPr>
        <p:spPr bwMode="auto">
          <a:xfrm>
            <a:off x="428625" y="6215063"/>
            <a:ext cx="8286750" cy="0"/>
          </a:xfrm>
          <a:prstGeom prst="line">
            <a:avLst/>
          </a:prstGeom>
          <a:noFill/>
          <a:ln w="19050">
            <a:solidFill>
              <a:schemeClr val="tx1"/>
            </a:solidFill>
            <a:round/>
            <a:headEnd/>
            <a:tailEnd/>
          </a:ln>
        </p:spPr>
        <p:txBody>
          <a:bodyPr>
            <a:spAutoFit/>
          </a:bodyPr>
          <a:lstStyle/>
          <a:p>
            <a:endParaRPr lang="pl-PL"/>
          </a:p>
        </p:txBody>
      </p:sp>
      <p:pic>
        <p:nvPicPr>
          <p:cNvPr id="49162" name="Picture 2"/>
          <p:cNvPicPr>
            <a:picLocks noChangeAspect="1" noChangeArrowheads="1"/>
          </p:cNvPicPr>
          <p:nvPr/>
        </p:nvPicPr>
        <p:blipFill>
          <a:blip r:embed="rId3"/>
          <a:srcRect l="16071" t="10715" r="47424" b="76044"/>
          <a:stretch>
            <a:fillRect/>
          </a:stretch>
        </p:blipFill>
        <p:spPr bwMode="auto">
          <a:xfrm>
            <a:off x="428625" y="3571875"/>
            <a:ext cx="4572000" cy="1000125"/>
          </a:xfrm>
          <a:prstGeom prst="rect">
            <a:avLst/>
          </a:prstGeom>
          <a:noFill/>
          <a:ln w="9525">
            <a:noFill/>
            <a:miter lim="800000"/>
            <a:headEnd/>
            <a:tailEnd/>
          </a:ln>
        </p:spPr>
      </p:pic>
      <p:pic>
        <p:nvPicPr>
          <p:cNvPr id="49163" name="Picture 2"/>
          <p:cNvPicPr>
            <a:picLocks noChangeAspect="1" noChangeArrowheads="1"/>
          </p:cNvPicPr>
          <p:nvPr/>
        </p:nvPicPr>
        <p:blipFill>
          <a:blip r:embed="rId3"/>
          <a:srcRect l="16071" t="68973" r="47424" b="6429"/>
          <a:stretch>
            <a:fillRect/>
          </a:stretch>
        </p:blipFill>
        <p:spPr bwMode="auto">
          <a:xfrm>
            <a:off x="428625" y="4572000"/>
            <a:ext cx="4572000" cy="1541463"/>
          </a:xfrm>
          <a:prstGeom prst="rect">
            <a:avLst/>
          </a:prstGeom>
          <a:noFill/>
          <a:ln w="9525">
            <a:noFill/>
            <a:miter lim="800000"/>
            <a:headEnd/>
            <a:tailEnd/>
          </a:ln>
        </p:spPr>
      </p:pic>
      <p:pic>
        <p:nvPicPr>
          <p:cNvPr id="49164" name="Picture 2"/>
          <p:cNvPicPr>
            <a:picLocks noChangeAspect="1" noChangeArrowheads="1"/>
          </p:cNvPicPr>
          <p:nvPr/>
        </p:nvPicPr>
        <p:blipFill>
          <a:blip r:embed="rId4"/>
          <a:srcRect l="3061" t="34003" b="46117"/>
          <a:stretch>
            <a:fillRect/>
          </a:stretch>
        </p:blipFill>
        <p:spPr bwMode="auto">
          <a:xfrm>
            <a:off x="357158" y="1428736"/>
            <a:ext cx="8215312" cy="2071702"/>
          </a:xfrm>
          <a:prstGeom prst="rect">
            <a:avLst/>
          </a:prstGeom>
          <a:noFill/>
          <a:ln w="9525">
            <a:noFill/>
            <a:miter lim="800000"/>
            <a:headEnd/>
            <a:tailEnd/>
          </a:ln>
        </p:spPr>
      </p:pic>
      <p:sp>
        <p:nvSpPr>
          <p:cNvPr id="49165" name="Prostokąt 17"/>
          <p:cNvSpPr>
            <a:spLocks noChangeArrowheads="1"/>
          </p:cNvSpPr>
          <p:nvPr/>
        </p:nvSpPr>
        <p:spPr bwMode="auto">
          <a:xfrm>
            <a:off x="1785918" y="1500174"/>
            <a:ext cx="6715125" cy="428625"/>
          </a:xfrm>
          <a:prstGeom prst="rect">
            <a:avLst/>
          </a:prstGeom>
          <a:noFill/>
          <a:ln w="28575" algn="ctr">
            <a:solidFill>
              <a:srgbClr val="FF0000"/>
            </a:solidFill>
            <a:round/>
            <a:headEnd/>
            <a:tailEnd/>
          </a:ln>
        </p:spPr>
        <p:txBody>
          <a:bodyPr/>
          <a:lstStyle/>
          <a:p>
            <a:pPr algn="ctr" eaLnBrk="1" hangingPunct="1"/>
            <a:endParaRPr lang="pl-PL" sz="1600">
              <a:latin typeface="Times New Roman" pitchFamily="18" charset="0"/>
            </a:endParaRPr>
          </a:p>
        </p:txBody>
      </p:sp>
      <p:sp>
        <p:nvSpPr>
          <p:cNvPr id="49166" name="Prostokąt 18"/>
          <p:cNvSpPr>
            <a:spLocks noChangeArrowheads="1"/>
          </p:cNvSpPr>
          <p:nvPr/>
        </p:nvSpPr>
        <p:spPr bwMode="auto">
          <a:xfrm>
            <a:off x="3071813" y="3857625"/>
            <a:ext cx="500062" cy="2286000"/>
          </a:xfrm>
          <a:prstGeom prst="rect">
            <a:avLst/>
          </a:prstGeom>
          <a:noFill/>
          <a:ln w="28575" algn="ctr">
            <a:solidFill>
              <a:srgbClr val="FF0000"/>
            </a:solidFill>
            <a:round/>
            <a:headEnd/>
            <a:tailEnd/>
          </a:ln>
        </p:spPr>
        <p:txBody>
          <a:bodyPr/>
          <a:lstStyle/>
          <a:p>
            <a:pPr algn="ctr" eaLnBrk="1" hangingPunct="1"/>
            <a:endParaRPr lang="pl-PL" sz="1600">
              <a:latin typeface="Times New Roman" pitchFamily="18" charset="0"/>
            </a:endParaRPr>
          </a:p>
        </p:txBody>
      </p:sp>
      <p:pic>
        <p:nvPicPr>
          <p:cNvPr id="49167" name="Picture 2"/>
          <p:cNvPicPr>
            <a:picLocks noChangeAspect="1" noChangeArrowheads="1"/>
          </p:cNvPicPr>
          <p:nvPr/>
        </p:nvPicPr>
        <p:blipFill>
          <a:blip r:embed="rId3"/>
          <a:srcRect l="52576" t="72392" r="28520" b="15067"/>
          <a:stretch>
            <a:fillRect/>
          </a:stretch>
        </p:blipFill>
        <p:spPr bwMode="auto">
          <a:xfrm>
            <a:off x="5030788" y="3571875"/>
            <a:ext cx="3541712" cy="1470025"/>
          </a:xfrm>
          <a:prstGeom prst="rect">
            <a:avLst/>
          </a:prstGeom>
          <a:noFill/>
          <a:ln w="9525">
            <a:noFill/>
            <a:miter lim="800000"/>
            <a:headEnd/>
            <a:tailEnd/>
          </a:ln>
        </p:spPr>
      </p:pic>
      <p:sp>
        <p:nvSpPr>
          <p:cNvPr id="49168" name="Prostokąt 20"/>
          <p:cNvSpPr>
            <a:spLocks noChangeArrowheads="1"/>
          </p:cNvSpPr>
          <p:nvPr/>
        </p:nvSpPr>
        <p:spPr bwMode="auto">
          <a:xfrm>
            <a:off x="1785918" y="2357430"/>
            <a:ext cx="6715125" cy="357188"/>
          </a:xfrm>
          <a:prstGeom prst="rect">
            <a:avLst/>
          </a:prstGeom>
          <a:noFill/>
          <a:ln w="28575" algn="ctr">
            <a:solidFill>
              <a:srgbClr val="3366CC"/>
            </a:solidFill>
            <a:round/>
            <a:headEnd/>
            <a:tailEnd/>
          </a:ln>
        </p:spPr>
        <p:txBody>
          <a:bodyPr/>
          <a:lstStyle/>
          <a:p>
            <a:pPr algn="ctr" eaLnBrk="1" hangingPunct="1"/>
            <a:endParaRPr lang="pl-PL" sz="1600">
              <a:latin typeface="Times New Roman" pitchFamily="18" charset="0"/>
            </a:endParaRPr>
          </a:p>
        </p:txBody>
      </p:sp>
      <p:sp>
        <p:nvSpPr>
          <p:cNvPr id="49169" name="Prostokąt 21"/>
          <p:cNvSpPr>
            <a:spLocks noChangeArrowheads="1"/>
          </p:cNvSpPr>
          <p:nvPr/>
        </p:nvSpPr>
        <p:spPr bwMode="auto">
          <a:xfrm>
            <a:off x="3643313" y="3857625"/>
            <a:ext cx="571500" cy="2286000"/>
          </a:xfrm>
          <a:prstGeom prst="rect">
            <a:avLst/>
          </a:prstGeom>
          <a:noFill/>
          <a:ln w="28575" algn="ctr">
            <a:solidFill>
              <a:srgbClr val="3366CC"/>
            </a:solidFill>
            <a:round/>
            <a:headEnd/>
            <a:tailEnd/>
          </a:ln>
        </p:spPr>
        <p:txBody>
          <a:bodyPr/>
          <a:lstStyle/>
          <a:p>
            <a:pPr algn="ctr" eaLnBrk="1" hangingPunct="1"/>
            <a:endParaRPr lang="pl-PL" sz="1600">
              <a:latin typeface="Times New Roman" pitchFamily="18" charset="0"/>
            </a:endParaRPr>
          </a:p>
        </p:txBody>
      </p:sp>
      <p:sp>
        <p:nvSpPr>
          <p:cNvPr id="49170" name="Prostokąt 22"/>
          <p:cNvSpPr>
            <a:spLocks noChangeArrowheads="1"/>
          </p:cNvSpPr>
          <p:nvPr/>
        </p:nvSpPr>
        <p:spPr bwMode="auto">
          <a:xfrm>
            <a:off x="1785938" y="2928938"/>
            <a:ext cx="6715125" cy="428625"/>
          </a:xfrm>
          <a:prstGeom prst="rect">
            <a:avLst/>
          </a:prstGeom>
          <a:noFill/>
          <a:ln w="28575" algn="ctr">
            <a:solidFill>
              <a:srgbClr val="92D050"/>
            </a:solidFill>
            <a:round/>
            <a:headEnd/>
            <a:tailEnd/>
          </a:ln>
        </p:spPr>
        <p:txBody>
          <a:bodyPr/>
          <a:lstStyle/>
          <a:p>
            <a:pPr algn="ctr" eaLnBrk="1" hangingPunct="1"/>
            <a:endParaRPr lang="pl-PL" sz="1600">
              <a:latin typeface="Times New Roman" pitchFamily="18" charset="0"/>
            </a:endParaRPr>
          </a:p>
        </p:txBody>
      </p:sp>
      <p:sp>
        <p:nvSpPr>
          <p:cNvPr id="49171" name="Prostokąt 23"/>
          <p:cNvSpPr>
            <a:spLocks noChangeArrowheads="1"/>
          </p:cNvSpPr>
          <p:nvPr/>
        </p:nvSpPr>
        <p:spPr bwMode="auto">
          <a:xfrm>
            <a:off x="4286250" y="3857625"/>
            <a:ext cx="571500" cy="2286000"/>
          </a:xfrm>
          <a:prstGeom prst="rect">
            <a:avLst/>
          </a:prstGeom>
          <a:noFill/>
          <a:ln w="28575" algn="ctr">
            <a:solidFill>
              <a:srgbClr val="92D050"/>
            </a:solidFill>
            <a:round/>
            <a:headEnd/>
            <a:tailEnd/>
          </a:ln>
        </p:spPr>
        <p:txBody>
          <a:bodyPr/>
          <a:lstStyle/>
          <a:p>
            <a:pPr algn="ctr" eaLnBrk="1" hangingPunct="1"/>
            <a:endParaRPr lang="pl-PL" sz="1600">
              <a:latin typeface="Times New Roman" pitchFamily="18" charset="0"/>
            </a:endParaRPr>
          </a:p>
        </p:txBody>
      </p:sp>
      <p:sp>
        <p:nvSpPr>
          <p:cNvPr id="49174" name="Prostokąt zaokrąglony 37"/>
          <p:cNvSpPr>
            <a:spLocks noChangeArrowheads="1"/>
          </p:cNvSpPr>
          <p:nvPr/>
        </p:nvSpPr>
        <p:spPr bwMode="auto">
          <a:xfrm>
            <a:off x="5041900" y="5200650"/>
            <a:ext cx="3530600" cy="898525"/>
          </a:xfrm>
          <a:prstGeom prst="roundRect">
            <a:avLst>
              <a:gd name="adj" fmla="val 0"/>
            </a:avLst>
          </a:prstGeom>
          <a:solidFill>
            <a:schemeClr val="bg1"/>
          </a:solidFill>
          <a:ln w="9525" algn="ctr">
            <a:solidFill>
              <a:schemeClr val="tx1"/>
            </a:solidFill>
            <a:round/>
            <a:headEnd/>
            <a:tailEnd/>
          </a:ln>
        </p:spPr>
        <p:txBody>
          <a:bodyPr/>
          <a:lstStyle/>
          <a:p>
            <a:pPr eaLnBrk="1" hangingPunct="1"/>
            <a:r>
              <a:rPr lang="pl-PL" altLang="pl-PL" sz="2200" b="0">
                <a:cs typeface="Arial" charset="0"/>
              </a:rPr>
              <a:t>Porównanie odporności wybr. gat. stali na korozję</a:t>
            </a:r>
          </a:p>
        </p:txBody>
      </p:sp>
      <p:sp>
        <p:nvSpPr>
          <p:cNvPr id="23"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45</a:t>
            </a:fld>
            <a:endParaRPr lang="en-GB" sz="2000" b="1" dirty="0">
              <a:latin typeface="Georgia" pitchFamily="18" charset="0"/>
            </a:endParaRPr>
          </a:p>
        </p:txBody>
      </p:sp>
      <p:cxnSp>
        <p:nvCxnSpPr>
          <p:cNvPr id="18" name="Łącznik prosty 17"/>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24"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25"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latin typeface="Arial Narrow" pitchFamily="34" charset="0"/>
              </a:rPr>
              <a:t>Trwałość kominów stalowych – intensywność korozji, naddatki </a:t>
            </a:r>
          </a:p>
        </p:txBody>
      </p:sp>
      <p:sp>
        <p:nvSpPr>
          <p:cNvPr id="19"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Łącznik prosty ze strzałką 9"/>
          <p:cNvCxnSpPr/>
          <p:nvPr/>
        </p:nvCxnSpPr>
        <p:spPr bwMode="auto">
          <a:xfrm>
            <a:off x="6248400" y="3860800"/>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pic>
        <p:nvPicPr>
          <p:cNvPr id="5" name="Picture 3"/>
          <p:cNvPicPr>
            <a:picLocks noChangeAspect="1" noChangeArrowheads="1"/>
          </p:cNvPicPr>
          <p:nvPr/>
        </p:nvPicPr>
        <p:blipFill>
          <a:blip r:embed="rId2"/>
          <a:srcRect l="8197" t="9836" r="7787" b="4916"/>
          <a:stretch>
            <a:fillRect/>
          </a:stretch>
        </p:blipFill>
        <p:spPr bwMode="auto">
          <a:xfrm>
            <a:off x="357158" y="1428736"/>
            <a:ext cx="8215313" cy="4857783"/>
          </a:xfrm>
          <a:prstGeom prst="rect">
            <a:avLst/>
          </a:prstGeom>
          <a:noFill/>
          <a:ln w="9525">
            <a:noFill/>
            <a:miter lim="800000"/>
            <a:headEnd/>
            <a:tailEnd/>
          </a:ln>
        </p:spPr>
      </p:pic>
      <p:sp>
        <p:nvSpPr>
          <p:cNvPr id="8" name="Prostokąt 7"/>
          <p:cNvSpPr/>
          <p:nvPr/>
        </p:nvSpPr>
        <p:spPr bwMode="auto">
          <a:xfrm>
            <a:off x="571472" y="4429132"/>
            <a:ext cx="5184251" cy="1120886"/>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pl-PL" sz="2400" b="0" i="0" u="none" strike="noStrike" cap="none" normalizeH="0" baseline="0">
              <a:ln>
                <a:noFill/>
              </a:ln>
              <a:solidFill>
                <a:schemeClr val="tx1"/>
              </a:solidFill>
              <a:effectLst/>
              <a:latin typeface="Times New Roman" pitchFamily="18" charset="0"/>
            </a:endParaRPr>
          </a:p>
        </p:txBody>
      </p:sp>
      <p:cxnSp>
        <p:nvCxnSpPr>
          <p:cNvPr id="9" name="Łącznik prosty 8"/>
          <p:cNvCxnSpPr/>
          <p:nvPr/>
        </p:nvCxnSpPr>
        <p:spPr bwMode="auto">
          <a:xfrm rot="16200000" flipH="1">
            <a:off x="4186178" y="4957833"/>
            <a:ext cx="1073301" cy="15901"/>
          </a:xfrm>
          <a:prstGeom prst="line">
            <a:avLst/>
          </a:prstGeom>
          <a:gradFill rotWithShape="0">
            <a:gsLst>
              <a:gs pos="0">
                <a:schemeClr val="bg1"/>
              </a:gs>
              <a:gs pos="100000">
                <a:schemeClr val="bg1">
                  <a:gamma/>
                  <a:shade val="15294"/>
                  <a:invGamma/>
                </a:schemeClr>
              </a:gs>
            </a:gsLst>
            <a:lin ang="0" scaled="1"/>
          </a:gradFill>
          <a:ln w="28575" cap="flat" cmpd="sng" algn="ctr">
            <a:solidFill>
              <a:srgbClr val="FF0000"/>
            </a:solidFill>
            <a:prstDash val="sysDash"/>
            <a:round/>
            <a:headEnd type="none" w="med" len="med"/>
            <a:tailEnd type="none" w="med" len="med"/>
          </a:ln>
          <a:effectLst/>
        </p:spPr>
      </p:cxnSp>
      <p:sp>
        <p:nvSpPr>
          <p:cNvPr id="11"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2" name="Łącznik prosty 11"/>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3"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latin typeface="Arial Narrow" pitchFamily="34" charset="0"/>
              </a:rPr>
              <a:t>Trwałość kominów stalowych – charakterystyka stosowanych stali</a:t>
            </a:r>
          </a:p>
        </p:txBody>
      </p:sp>
      <p:sp>
        <p:nvSpPr>
          <p:cNvPr id="15"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Łącznik prosty ze strzałką 9"/>
          <p:cNvCxnSpPr/>
          <p:nvPr/>
        </p:nvCxnSpPr>
        <p:spPr bwMode="auto">
          <a:xfrm>
            <a:off x="6248400" y="3860800"/>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1"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2" name="Łącznik prosty 11"/>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3"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latin typeface="Arial Narrow" pitchFamily="34" charset="0"/>
              </a:rPr>
              <a:t>Trwałość kominów stalowych – charakterystyka stosowanych stali</a:t>
            </a:r>
          </a:p>
        </p:txBody>
      </p:sp>
      <p:pic>
        <p:nvPicPr>
          <p:cNvPr id="15" name="Picture 2"/>
          <p:cNvPicPr>
            <a:picLocks noChangeAspect="1" noChangeArrowheads="1"/>
          </p:cNvPicPr>
          <p:nvPr/>
        </p:nvPicPr>
        <p:blipFill>
          <a:blip r:embed="rId2"/>
          <a:srcRect l="12097" t="12903" r="8266" b="8064"/>
          <a:stretch>
            <a:fillRect/>
          </a:stretch>
        </p:blipFill>
        <p:spPr bwMode="auto">
          <a:xfrm>
            <a:off x="500063" y="1635125"/>
            <a:ext cx="8143875" cy="4432300"/>
          </a:xfrm>
          <a:prstGeom prst="rect">
            <a:avLst/>
          </a:prstGeom>
          <a:noFill/>
          <a:ln w="9525">
            <a:noFill/>
            <a:miter lim="800000"/>
            <a:headEnd/>
            <a:tailEnd/>
          </a:ln>
        </p:spPr>
      </p:pic>
      <p:sp>
        <p:nvSpPr>
          <p:cNvPr id="16" name="Prostokąt 15"/>
          <p:cNvSpPr/>
          <p:nvPr/>
        </p:nvSpPr>
        <p:spPr bwMode="auto">
          <a:xfrm>
            <a:off x="612250" y="4339087"/>
            <a:ext cx="5253712" cy="103922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pl-PL" sz="2400" b="0" i="0" u="none" strike="noStrike" cap="none" normalizeH="0" baseline="0">
              <a:ln>
                <a:noFill/>
              </a:ln>
              <a:solidFill>
                <a:schemeClr val="tx1"/>
              </a:solidFill>
              <a:effectLst/>
              <a:latin typeface="Times New Roman" pitchFamily="18" charset="0"/>
            </a:endParaRPr>
          </a:p>
        </p:txBody>
      </p:sp>
      <p:sp>
        <p:nvSpPr>
          <p:cNvPr id="17"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9" name="Picture 3" descr="C:\Documents and Settings\user\Moje dokumenty\Prezentacje\KOMINY\r11.jpg"/>
          <p:cNvPicPr>
            <a:picLocks noGrp="1" noChangeAspect="1" noChangeArrowheads="1"/>
          </p:cNvPicPr>
          <p:nvPr>
            <p:ph type="dgm" idx="1"/>
          </p:nvPr>
        </p:nvPicPr>
        <p:blipFill>
          <a:blip r:embed="rId3">
            <a:lum bright="-12000" contrast="12000"/>
          </a:blip>
          <a:srcRect/>
          <a:stretch>
            <a:fillRect/>
          </a:stretch>
        </p:blipFill>
        <p:spPr>
          <a:xfrm>
            <a:off x="3786182" y="1214422"/>
            <a:ext cx="4343400" cy="3978275"/>
          </a:xfrm>
          <a:noFill/>
        </p:spPr>
      </p:pic>
      <p:pic>
        <p:nvPicPr>
          <p:cNvPr id="24580" name="Picture 4" descr="C:\Documents and Settings\user\Pulpit\KOMINY\dwupow.jpg"/>
          <p:cNvPicPr>
            <a:picLocks noChangeAspect="1" noChangeArrowheads="1"/>
          </p:cNvPicPr>
          <p:nvPr/>
        </p:nvPicPr>
        <p:blipFill>
          <a:blip r:embed="rId4">
            <a:lum bright="-24000" contrast="30000"/>
          </a:blip>
          <a:srcRect/>
          <a:stretch>
            <a:fillRect/>
          </a:stretch>
        </p:blipFill>
        <p:spPr bwMode="auto">
          <a:xfrm>
            <a:off x="1000100" y="1214422"/>
            <a:ext cx="1981200" cy="4038600"/>
          </a:xfrm>
          <a:prstGeom prst="rect">
            <a:avLst/>
          </a:prstGeom>
          <a:noFill/>
          <a:ln w="9525">
            <a:noFill/>
            <a:miter lim="800000"/>
            <a:headEnd/>
            <a:tailEnd/>
          </a:ln>
        </p:spPr>
      </p:pic>
      <p:pic>
        <p:nvPicPr>
          <p:cNvPr id="566277" name="Picture 5" descr="C:\Documents and Settings\user\Pulpit\KOMINY\t nierdzewki.jpg"/>
          <p:cNvPicPr>
            <a:picLocks noChangeAspect="1" noChangeArrowheads="1"/>
          </p:cNvPicPr>
          <p:nvPr/>
        </p:nvPicPr>
        <p:blipFill>
          <a:blip r:embed="rId5"/>
          <a:srcRect t="27907"/>
          <a:stretch>
            <a:fillRect/>
          </a:stretch>
        </p:blipFill>
        <p:spPr bwMode="auto">
          <a:xfrm>
            <a:off x="642910" y="5214950"/>
            <a:ext cx="7620000" cy="1493838"/>
          </a:xfrm>
          <a:prstGeom prst="rect">
            <a:avLst/>
          </a:prstGeom>
          <a:noFill/>
          <a:ln w="9525">
            <a:noFill/>
            <a:miter lim="800000"/>
            <a:headEnd/>
            <a:tailEnd/>
          </a:ln>
        </p:spPr>
      </p:pic>
      <p:sp>
        <p:nvSpPr>
          <p:cNvPr id="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48</a:t>
            </a:fld>
            <a:endParaRPr lang="en-GB" sz="2000" b="1" dirty="0">
              <a:latin typeface="Georgia" pitchFamily="18" charset="0"/>
            </a:endParaRPr>
          </a:p>
        </p:txBody>
      </p:sp>
      <p:cxnSp>
        <p:nvCxnSpPr>
          <p:cNvPr id="8" name="Łącznik prosty 7"/>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0"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1"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t>Kominy dwupowłokowe – wytyczne z „literatury”</a:t>
            </a:r>
          </a:p>
        </p:txBody>
      </p: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p:cover dir="l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chemat blokowy: proces 41"/>
          <p:cNvSpPr>
            <a:spLocks noChangeArrowheads="1"/>
          </p:cNvSpPr>
          <p:nvPr/>
        </p:nvSpPr>
        <p:spPr bwMode="auto">
          <a:xfrm>
            <a:off x="428596" y="785794"/>
            <a:ext cx="8215313" cy="428625"/>
          </a:xfrm>
          <a:prstGeom prst="flowChartProcess">
            <a:avLst/>
          </a:prstGeom>
          <a:solidFill>
            <a:srgbClr val="0070C0">
              <a:alpha val="30196"/>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8195" name="Prostokąt zaokrąglony 37"/>
          <p:cNvSpPr>
            <a:spLocks noChangeArrowheads="1"/>
          </p:cNvSpPr>
          <p:nvPr/>
        </p:nvSpPr>
        <p:spPr bwMode="auto">
          <a:xfrm>
            <a:off x="428625" y="1349360"/>
            <a:ext cx="8215313" cy="5151454"/>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8196" name="Rectangle 1"/>
          <p:cNvSpPr>
            <a:spLocks noChangeArrowheads="1"/>
          </p:cNvSpPr>
          <p:nvPr/>
        </p:nvSpPr>
        <p:spPr bwMode="auto">
          <a:xfrm>
            <a:off x="500034" y="785794"/>
            <a:ext cx="8072437" cy="461963"/>
          </a:xfrm>
          <a:prstGeom prst="rect">
            <a:avLst/>
          </a:prstGeom>
          <a:noFill/>
          <a:ln w="9525">
            <a:noFill/>
            <a:miter lim="800000"/>
            <a:headEnd/>
            <a:tailEnd/>
          </a:ln>
        </p:spPr>
        <p:txBody>
          <a:bodyPr anchor="ctr">
            <a:spAutoFit/>
          </a:bodyPr>
          <a:lstStyle/>
          <a:p>
            <a:pPr algn="ctr"/>
            <a:r>
              <a:rPr lang="pl-PL" sz="2400" dirty="0">
                <a:latin typeface="Arial Narrow" pitchFamily="34" charset="0"/>
              </a:rPr>
              <a:t>KOMIN DWUPOWŁOKOWY H=60 m z ODCIĄGAMI</a:t>
            </a:r>
          </a:p>
        </p:txBody>
      </p:sp>
      <p:sp>
        <p:nvSpPr>
          <p:cNvPr id="8197" name="Rectangle 37"/>
          <p:cNvSpPr>
            <a:spLocks noChangeArrowheads="1"/>
          </p:cNvSpPr>
          <p:nvPr/>
        </p:nvSpPr>
        <p:spPr bwMode="auto">
          <a:xfrm>
            <a:off x="285750" y="5929313"/>
            <a:ext cx="8501063" cy="369887"/>
          </a:xfrm>
          <a:prstGeom prst="rect">
            <a:avLst/>
          </a:prstGeom>
          <a:noFill/>
          <a:ln w="9525">
            <a:noFill/>
            <a:miter lim="800000"/>
            <a:headEnd/>
            <a:tailEnd/>
          </a:ln>
        </p:spPr>
        <p:txBody>
          <a:bodyPr anchor="ctr">
            <a:spAutoFit/>
          </a:bodyPr>
          <a:lstStyle/>
          <a:p>
            <a:pPr algn="ctr"/>
            <a:r>
              <a:rPr lang="pl-PL" sz="1800">
                <a:latin typeface="Arial Narrow" pitchFamily="34" charset="0"/>
              </a:rPr>
              <a:t> Rysunek analizowanego komina stalowego, przewodu spalinowego i styku kołnierzowego </a:t>
            </a:r>
          </a:p>
        </p:txBody>
      </p:sp>
      <p:sp>
        <p:nvSpPr>
          <p:cNvPr id="8203" name="Symbol zastępczy numeru slajdu 15"/>
          <p:cNvSpPr>
            <a:spLocks noGrp="1"/>
          </p:cNvSpPr>
          <p:nvPr>
            <p:ph type="sldNum" sz="quarter" idx="12"/>
          </p:nvPr>
        </p:nvSpPr>
        <p:spPr>
          <a:xfrm>
            <a:off x="8429652" y="6400800"/>
            <a:ext cx="714348" cy="457200"/>
          </a:xfrm>
          <a:noFill/>
        </p:spPr>
        <p:txBody>
          <a:bodyPr/>
          <a:lstStyle/>
          <a:p>
            <a:fld id="{BE43EAE3-1884-4E89-8645-A45474FE6D0A}" type="slidenum">
              <a:rPr lang="en-GB" sz="1800" b="1" smtClean="0">
                <a:latin typeface="Georgia" pitchFamily="18" charset="0"/>
              </a:rPr>
              <a:pPr/>
              <a:t>49</a:t>
            </a:fld>
            <a:endParaRPr lang="en-GB" sz="1800" b="1" dirty="0">
              <a:latin typeface="Georgia" pitchFamily="18" charset="0"/>
            </a:endParaRPr>
          </a:p>
        </p:txBody>
      </p:sp>
      <p:cxnSp>
        <p:nvCxnSpPr>
          <p:cNvPr id="28" name="Łącznik prosty ze strzałką 27"/>
          <p:cNvCxnSpPr/>
          <p:nvPr/>
        </p:nvCxnSpPr>
        <p:spPr bwMode="auto">
          <a:xfrm>
            <a:off x="6332538" y="436086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pic>
        <p:nvPicPr>
          <p:cNvPr id="8205" name="Obraz 16" descr="RYS. 3_15 SEGMENTY 2010.02.jpg"/>
          <p:cNvPicPr>
            <a:picLocks noChangeAspect="1"/>
          </p:cNvPicPr>
          <p:nvPr/>
        </p:nvPicPr>
        <p:blipFill>
          <a:blip r:embed="rId3"/>
          <a:srcRect l="16141" t="1280" r="7437"/>
          <a:stretch>
            <a:fillRect/>
          </a:stretch>
        </p:blipFill>
        <p:spPr bwMode="auto">
          <a:xfrm>
            <a:off x="3286125" y="1571613"/>
            <a:ext cx="2071688" cy="4214826"/>
          </a:xfrm>
          <a:prstGeom prst="rect">
            <a:avLst/>
          </a:prstGeom>
          <a:noFill/>
          <a:ln w="9525">
            <a:noFill/>
            <a:miter lim="800000"/>
            <a:headEnd/>
            <a:tailEnd/>
          </a:ln>
        </p:spPr>
      </p:pic>
      <p:pic>
        <p:nvPicPr>
          <p:cNvPr id="8206" name="Obraz 17" descr="D__WiesKu_FUCHY_KOMIN MPEC DĘBICA_PROJEKT TRZONU_MPEC DEBICA FINISH_PW KOMINA MPEC DEBICA ver. OSTATECZNA_RYSUNKI_RYS. 1 ZEST.MONT. 2010.02..jpg"/>
          <p:cNvPicPr>
            <a:picLocks noChangeAspect="1"/>
          </p:cNvPicPr>
          <p:nvPr/>
        </p:nvPicPr>
        <p:blipFill>
          <a:blip r:embed="rId4"/>
          <a:srcRect l="9802" t="21300" r="42403" b="11673"/>
          <a:stretch>
            <a:fillRect/>
          </a:stretch>
        </p:blipFill>
        <p:spPr bwMode="auto">
          <a:xfrm>
            <a:off x="5429250" y="1486944"/>
            <a:ext cx="3074988" cy="4370931"/>
          </a:xfrm>
          <a:prstGeom prst="rect">
            <a:avLst/>
          </a:prstGeom>
          <a:noFill/>
          <a:ln w="9525">
            <a:noFill/>
            <a:miter lim="800000"/>
            <a:headEnd/>
            <a:tailEnd/>
          </a:ln>
        </p:spPr>
      </p:pic>
      <p:pic>
        <p:nvPicPr>
          <p:cNvPr id="8207" name="Obraz 34" descr="rys. 0 fix.jpg"/>
          <p:cNvPicPr>
            <a:picLocks noChangeAspect="1"/>
          </p:cNvPicPr>
          <p:nvPr/>
        </p:nvPicPr>
        <p:blipFill>
          <a:blip r:embed="rId5"/>
          <a:srcRect/>
          <a:stretch>
            <a:fillRect/>
          </a:stretch>
        </p:blipFill>
        <p:spPr bwMode="auto">
          <a:xfrm>
            <a:off x="500063" y="1480329"/>
            <a:ext cx="2776537" cy="4448984"/>
          </a:xfrm>
          <a:prstGeom prst="rect">
            <a:avLst/>
          </a:prstGeom>
          <a:noFill/>
          <a:ln w="9525">
            <a:noFill/>
            <a:miter lim="800000"/>
            <a:headEnd/>
            <a:tailEnd/>
          </a:ln>
        </p:spPr>
      </p:pic>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4"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2" name="Prostokąt zaokrąglony 37"/>
          <p:cNvSpPr>
            <a:spLocks noChangeArrowheads="1"/>
          </p:cNvSpPr>
          <p:nvPr/>
        </p:nvSpPr>
        <p:spPr bwMode="auto">
          <a:xfrm>
            <a:off x="500034" y="5500702"/>
            <a:ext cx="8215313" cy="500062"/>
          </a:xfrm>
          <a:prstGeom prst="roundRect">
            <a:avLst>
              <a:gd name="adj" fmla="val 0"/>
            </a:avLst>
          </a:prstGeom>
          <a:solidFill>
            <a:schemeClr val="bg1"/>
          </a:solidFill>
          <a:ln w="9525" algn="ctr">
            <a:solidFill>
              <a:schemeClr val="tx1"/>
            </a:solidFill>
            <a:round/>
            <a:headEnd/>
            <a:tailEnd/>
          </a:ln>
        </p:spPr>
        <p:txBody>
          <a:bodyPr/>
          <a:lstStyle/>
          <a:p>
            <a:pPr algn="just" eaLnBrk="1" hangingPunct="1"/>
            <a:r>
              <a:rPr lang="pl-PL" altLang="pl-PL" sz="2400" b="0" dirty="0">
                <a:latin typeface="Arial Narrow" pitchFamily="34" charset="0"/>
                <a:cs typeface="Arial" charset="0"/>
              </a:rPr>
              <a:t>Przewód spalinowy stal 1.4404            Trzon stal węglowa S235JR               </a:t>
            </a:r>
          </a:p>
        </p:txBody>
      </p:sp>
      <p:pic>
        <p:nvPicPr>
          <p:cNvPr id="51213" name="Obraz 18" descr="PICT0004.JPG"/>
          <p:cNvPicPr>
            <a:picLocks noChangeAspect="1"/>
          </p:cNvPicPr>
          <p:nvPr/>
        </p:nvPicPr>
        <p:blipFill>
          <a:blip r:embed="rId3"/>
          <a:srcRect l="7316" r="4878"/>
          <a:stretch>
            <a:fillRect/>
          </a:stretch>
        </p:blipFill>
        <p:spPr bwMode="auto">
          <a:xfrm>
            <a:off x="500034" y="1714488"/>
            <a:ext cx="3847215" cy="3286139"/>
          </a:xfrm>
          <a:prstGeom prst="rect">
            <a:avLst/>
          </a:prstGeom>
          <a:noFill/>
          <a:ln w="9525">
            <a:noFill/>
            <a:miter lim="800000"/>
            <a:headEnd/>
            <a:tailEnd/>
          </a:ln>
        </p:spPr>
      </p:pic>
      <p:pic>
        <p:nvPicPr>
          <p:cNvPr id="51214" name="Obraz 21" descr="P1090784.JPG"/>
          <p:cNvPicPr>
            <a:picLocks noChangeAspect="1"/>
          </p:cNvPicPr>
          <p:nvPr/>
        </p:nvPicPr>
        <p:blipFill>
          <a:blip r:embed="rId4"/>
          <a:srcRect l="10976"/>
          <a:stretch>
            <a:fillRect/>
          </a:stretch>
        </p:blipFill>
        <p:spPr bwMode="auto">
          <a:xfrm>
            <a:off x="4643438" y="1714488"/>
            <a:ext cx="3905250" cy="3290042"/>
          </a:xfrm>
          <a:prstGeom prst="rect">
            <a:avLst/>
          </a:prstGeom>
          <a:noFill/>
          <a:ln w="9525">
            <a:noFill/>
            <a:miter lim="800000"/>
            <a:headEnd/>
            <a:tailEnd/>
          </a:ln>
        </p:spPr>
      </p:pic>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50</a:t>
            </a:fld>
            <a:endParaRPr lang="en-GB" sz="2000" b="1" dirty="0">
              <a:latin typeface="Georgia" pitchFamily="18" charset="0"/>
            </a:endParaRPr>
          </a:p>
        </p:txBody>
      </p:sp>
      <p:cxnSp>
        <p:nvCxnSpPr>
          <p:cNvPr id="11" name="Łącznik prosty 10"/>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2000" dirty="0">
              <a:latin typeface="Times New Roman" pitchFamily="18" charset="0"/>
            </a:endParaRPr>
          </a:p>
        </p:txBody>
      </p:sp>
      <p:sp>
        <p:nvSpPr>
          <p:cNvPr id="13" name="Rectangle 1"/>
          <p:cNvSpPr>
            <a:spLocks noChangeArrowheads="1"/>
          </p:cNvSpPr>
          <p:nvPr/>
        </p:nvSpPr>
        <p:spPr bwMode="auto">
          <a:xfrm>
            <a:off x="214282" y="714356"/>
            <a:ext cx="8501062" cy="523220"/>
          </a:xfrm>
          <a:prstGeom prst="rect">
            <a:avLst/>
          </a:prstGeom>
          <a:noFill/>
          <a:ln w="9525">
            <a:noFill/>
            <a:miter lim="800000"/>
            <a:headEnd/>
            <a:tailEnd/>
          </a:ln>
        </p:spPr>
        <p:txBody>
          <a:bodyPr anchor="ctr">
            <a:spAutoFit/>
          </a:bodyPr>
          <a:lstStyle/>
          <a:p>
            <a:pPr algn="ctr"/>
            <a:r>
              <a:rPr lang="pl-PL" sz="2800" dirty="0">
                <a:latin typeface="Arial Narrow" pitchFamily="34" charset="0"/>
              </a:rPr>
              <a:t>Wykonany segment komina dwupowłokowego</a:t>
            </a:r>
          </a:p>
        </p:txBody>
      </p:sp>
      <p:sp>
        <p:nvSpPr>
          <p:cNvPr id="14"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357158"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latin typeface="Arial Narrow" pitchFamily="34" charset="0"/>
              </a:rPr>
              <a:t>Wykonawstwo przewodów spalinowych ze stali nierdzewnej</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5132" name="Rectangle 37"/>
          <p:cNvSpPr>
            <a:spLocks noChangeArrowheads="1"/>
          </p:cNvSpPr>
          <p:nvPr/>
        </p:nvSpPr>
        <p:spPr bwMode="auto">
          <a:xfrm>
            <a:off x="428596" y="3929066"/>
            <a:ext cx="8001000" cy="2432050"/>
          </a:xfrm>
          <a:prstGeom prst="rect">
            <a:avLst/>
          </a:prstGeom>
          <a:noFill/>
          <a:ln w="9525">
            <a:noFill/>
            <a:miter lim="800000"/>
            <a:headEnd/>
            <a:tailEnd/>
          </a:ln>
        </p:spPr>
        <p:txBody>
          <a:bodyPr anchor="ctr">
            <a:spAutoFit/>
          </a:bodyPr>
          <a:lstStyle/>
          <a:p>
            <a:pPr algn="just"/>
            <a:r>
              <a:rPr lang="pl-PL" sz="1900" u="sng" dirty="0">
                <a:latin typeface="Arial Narrow" pitchFamily="34" charset="0"/>
              </a:rPr>
              <a:t>Przebarwienia (barwy nalotowe) pochodzące od spawania</a:t>
            </a:r>
            <a:r>
              <a:rPr lang="pl-PL" sz="1900" dirty="0">
                <a:latin typeface="Arial Narrow" pitchFamily="34" charset="0"/>
              </a:rPr>
              <a:t>, widoczne na powierzchni stali nierdzewnych, obniżające ich odporność na korozję należy usunąć poprzez wytrawienie a następnie wykonanie pasywacji wytrawionych powierzchni. </a:t>
            </a:r>
          </a:p>
          <a:p>
            <a:pPr algn="just"/>
            <a:r>
              <a:rPr lang="pl-PL" sz="1900" u="sng" dirty="0">
                <a:latin typeface="Arial Narrow" pitchFamily="34" charset="0"/>
              </a:rPr>
              <a:t>Prawidłowe zasady kształtowania połączeń stali nierdzewnej (stopowej odpornej na korozję) i zwykłej węglowej (niestopowej)</a:t>
            </a:r>
            <a:r>
              <a:rPr lang="pl-PL" sz="1900" dirty="0">
                <a:latin typeface="Arial Narrow" pitchFamily="34" charset="0"/>
              </a:rPr>
              <a:t> polegają na wyeliminowaniu korozji bimetalicznej, należy izolować dielektrycznie łączone elementy z różnych stali stosując przekładki izolacyjne i/lub powłoki malarskie, eliminując dostęp wilgoci.</a:t>
            </a:r>
          </a:p>
        </p:txBody>
      </p:sp>
      <p:pic>
        <p:nvPicPr>
          <p:cNvPr id="5133" name="Obraz 31" descr="P1090780.JPG"/>
          <p:cNvPicPr>
            <a:picLocks noChangeAspect="1"/>
          </p:cNvPicPr>
          <p:nvPr/>
        </p:nvPicPr>
        <p:blipFill>
          <a:blip r:embed="rId3"/>
          <a:srcRect l="15840" t="2937" r="20248"/>
          <a:stretch>
            <a:fillRect/>
          </a:stretch>
        </p:blipFill>
        <p:spPr bwMode="auto">
          <a:xfrm>
            <a:off x="6357909" y="1571628"/>
            <a:ext cx="2071687" cy="2359025"/>
          </a:xfrm>
          <a:prstGeom prst="rect">
            <a:avLst/>
          </a:prstGeom>
          <a:noFill/>
          <a:ln w="9525">
            <a:noFill/>
            <a:miter lim="800000"/>
            <a:headEnd/>
            <a:tailEnd/>
          </a:ln>
        </p:spPr>
      </p:pic>
      <p:pic>
        <p:nvPicPr>
          <p:cNvPr id="5134" name="Obraz 15" descr="P1090782.JPG"/>
          <p:cNvPicPr>
            <a:picLocks noChangeAspect="1"/>
          </p:cNvPicPr>
          <p:nvPr/>
        </p:nvPicPr>
        <p:blipFill>
          <a:blip r:embed="rId4"/>
          <a:srcRect l="21593" r="7809"/>
          <a:stretch>
            <a:fillRect/>
          </a:stretch>
        </p:blipFill>
        <p:spPr bwMode="auto">
          <a:xfrm>
            <a:off x="3857596" y="1500191"/>
            <a:ext cx="2286000" cy="2428875"/>
          </a:xfrm>
          <a:prstGeom prst="rect">
            <a:avLst/>
          </a:prstGeom>
          <a:noFill/>
          <a:ln w="9525">
            <a:noFill/>
            <a:miter lim="800000"/>
            <a:headEnd/>
            <a:tailEnd/>
          </a:ln>
        </p:spPr>
      </p:pic>
      <p:pic>
        <p:nvPicPr>
          <p:cNvPr id="5135" name="Obraz 16" descr="P1090685.JPG"/>
          <p:cNvPicPr>
            <a:picLocks noChangeAspect="1"/>
          </p:cNvPicPr>
          <p:nvPr/>
        </p:nvPicPr>
        <p:blipFill>
          <a:blip r:embed="rId5"/>
          <a:srcRect/>
          <a:stretch>
            <a:fillRect/>
          </a:stretch>
        </p:blipFill>
        <p:spPr bwMode="auto">
          <a:xfrm>
            <a:off x="428596" y="1500191"/>
            <a:ext cx="3236913" cy="2428875"/>
          </a:xfrm>
          <a:prstGeom prst="rect">
            <a:avLst/>
          </a:prstGeom>
          <a:noFill/>
          <a:ln w="9525">
            <a:noFill/>
            <a:miter lim="800000"/>
            <a:headEnd/>
            <a:tailEnd/>
          </a:ln>
        </p:spPr>
      </p:pic>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51</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4"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357158"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461963"/>
          </a:xfrm>
          <a:prstGeom prst="rect">
            <a:avLst/>
          </a:prstGeom>
          <a:noFill/>
          <a:ln w="9525">
            <a:noFill/>
            <a:miter lim="800000"/>
            <a:headEnd/>
            <a:tailEnd/>
          </a:ln>
        </p:spPr>
        <p:txBody>
          <a:bodyPr anchor="ctr">
            <a:spAutoFit/>
          </a:bodyPr>
          <a:lstStyle/>
          <a:p>
            <a:pPr algn="ctr"/>
            <a:r>
              <a:rPr lang="pl-PL" sz="2400" dirty="0"/>
              <a:t>Analiza przedprojektowa – wymiana trzonu komina</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52</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179203" name="Picture 3" descr="D:\WiesKu\FOTO\10_2018\122_PANA\P1220553.JPG"/>
          <p:cNvPicPr>
            <a:picLocks noChangeAspect="1" noChangeArrowheads="1"/>
          </p:cNvPicPr>
          <p:nvPr/>
        </p:nvPicPr>
        <p:blipFill>
          <a:blip r:embed="rId3" cstate="print"/>
          <a:srcRect l="6349" r="17460" b="6349"/>
          <a:stretch>
            <a:fillRect/>
          </a:stretch>
        </p:blipFill>
        <p:spPr bwMode="auto">
          <a:xfrm>
            <a:off x="1142976" y="1500174"/>
            <a:ext cx="3000396" cy="4857784"/>
          </a:xfrm>
          <a:prstGeom prst="rect">
            <a:avLst/>
          </a:prstGeom>
          <a:noFill/>
        </p:spPr>
      </p:pic>
      <p:pic>
        <p:nvPicPr>
          <p:cNvPr id="179205" name="Picture 5" descr="D:\WiesKu\FOTO\KOMIN KOZIENICE\DSCF6624.JPG"/>
          <p:cNvPicPr>
            <a:picLocks noChangeAspect="1" noChangeArrowheads="1"/>
          </p:cNvPicPr>
          <p:nvPr/>
        </p:nvPicPr>
        <p:blipFill>
          <a:blip r:embed="rId4" cstate="print">
            <a:lum bright="30000" contrast="40000"/>
          </a:blip>
          <a:srcRect t="3125" r="20833" b="12316"/>
          <a:stretch>
            <a:fillRect/>
          </a:stretch>
        </p:blipFill>
        <p:spPr bwMode="auto">
          <a:xfrm>
            <a:off x="4929190" y="1500174"/>
            <a:ext cx="3310671" cy="4857784"/>
          </a:xfrm>
          <a:prstGeom prst="rect">
            <a:avLst/>
          </a:prstGeom>
          <a:noFill/>
        </p:spPr>
      </p:pic>
      <p:sp>
        <p:nvSpPr>
          <p:cNvPr id="11" name="pole tekstowe 10"/>
          <p:cNvSpPr txBox="1"/>
          <p:nvPr/>
        </p:nvSpPr>
        <p:spPr>
          <a:xfrm>
            <a:off x="357158" y="6396335"/>
            <a:ext cx="8143932" cy="461665"/>
          </a:xfrm>
          <a:prstGeom prst="rect">
            <a:avLst/>
          </a:prstGeom>
          <a:noFill/>
        </p:spPr>
        <p:txBody>
          <a:bodyPr wrap="square" rtlCol="0">
            <a:spAutoFit/>
          </a:bodyPr>
          <a:lstStyle/>
          <a:p>
            <a:r>
              <a:rPr lang="pl-PL" sz="2400" dirty="0">
                <a:latin typeface="Arial Narrow" pitchFamily="34" charset="0"/>
              </a:rPr>
              <a:t>ANALIZOWANY KOMIN H = 60 m PRZED i PO WYMIANIE TRZONU</a:t>
            </a:r>
          </a:p>
        </p:txBody>
      </p:sp>
      <p:sp>
        <p:nvSpPr>
          <p:cNvPr id="14"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Prostokąt zaokrąglony 37"/>
          <p:cNvSpPr>
            <a:spLocks noChangeArrowheads="1"/>
          </p:cNvSpPr>
          <p:nvPr/>
        </p:nvSpPr>
        <p:spPr bwMode="auto">
          <a:xfrm>
            <a:off x="357158" y="1357298"/>
            <a:ext cx="8215312" cy="5072063"/>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53</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205826" name="Picture 2" descr="C:\Users\User\Desktop\W11.jpg"/>
          <p:cNvPicPr>
            <a:picLocks noChangeAspect="1" noChangeArrowheads="1"/>
          </p:cNvPicPr>
          <p:nvPr/>
        </p:nvPicPr>
        <p:blipFill>
          <a:blip r:embed="rId3" cstate="print">
            <a:lum bright="-20000" contrast="30000"/>
          </a:blip>
          <a:srcRect l="25059" r="27771" b="2083"/>
          <a:stretch>
            <a:fillRect/>
          </a:stretch>
        </p:blipFill>
        <p:spPr bwMode="auto">
          <a:xfrm>
            <a:off x="714348" y="1428736"/>
            <a:ext cx="1848267" cy="5000660"/>
          </a:xfrm>
          <a:prstGeom prst="rect">
            <a:avLst/>
          </a:prstGeom>
          <a:noFill/>
        </p:spPr>
      </p:pic>
      <p:pic>
        <p:nvPicPr>
          <p:cNvPr id="205827" name="Picture 3" descr="C:\Users\User\Desktop\W1.jpg"/>
          <p:cNvPicPr>
            <a:picLocks noChangeAspect="1" noChangeArrowheads="1"/>
          </p:cNvPicPr>
          <p:nvPr/>
        </p:nvPicPr>
        <p:blipFill>
          <a:blip r:embed="rId4" cstate="print">
            <a:lum bright="-20000" contrast="30000"/>
          </a:blip>
          <a:srcRect t="13541" b="13541"/>
          <a:stretch>
            <a:fillRect/>
          </a:stretch>
        </p:blipFill>
        <p:spPr bwMode="auto">
          <a:xfrm>
            <a:off x="3214678" y="1428736"/>
            <a:ext cx="5143536" cy="4929222"/>
          </a:xfrm>
          <a:prstGeom prst="rect">
            <a:avLst/>
          </a:prstGeom>
          <a:noFill/>
        </p:spPr>
      </p:pic>
      <p:sp>
        <p:nvSpPr>
          <p:cNvPr id="11"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 name="Rectangle 1"/>
          <p:cNvSpPr>
            <a:spLocks noChangeArrowheads="1"/>
          </p:cNvSpPr>
          <p:nvPr/>
        </p:nvSpPr>
        <p:spPr bwMode="auto">
          <a:xfrm>
            <a:off x="214282" y="714356"/>
            <a:ext cx="8501062" cy="461963"/>
          </a:xfrm>
          <a:prstGeom prst="rect">
            <a:avLst/>
          </a:prstGeom>
          <a:noFill/>
          <a:ln w="9525">
            <a:noFill/>
            <a:miter lim="800000"/>
            <a:headEnd/>
            <a:tailEnd/>
          </a:ln>
        </p:spPr>
        <p:txBody>
          <a:bodyPr anchor="ctr">
            <a:spAutoFit/>
          </a:bodyPr>
          <a:lstStyle/>
          <a:p>
            <a:pPr algn="ctr"/>
            <a:r>
              <a:rPr lang="pl-PL" sz="2400" dirty="0"/>
              <a:t>Analiza przedprojektowa – wymiana trzonu komina</a:t>
            </a:r>
          </a:p>
        </p:txBody>
      </p:sp>
      <p:sp>
        <p:nvSpPr>
          <p:cNvPr id="15"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Prostokąt zaokrąglony 37"/>
          <p:cNvSpPr>
            <a:spLocks noChangeArrowheads="1"/>
          </p:cNvSpPr>
          <p:nvPr/>
        </p:nvSpPr>
        <p:spPr bwMode="auto">
          <a:xfrm>
            <a:off x="357158"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54</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204802" name="Picture 2" descr="C:\Users\User\Desktop\W2.jpg"/>
          <p:cNvPicPr>
            <a:picLocks noChangeAspect="1" noChangeArrowheads="1"/>
          </p:cNvPicPr>
          <p:nvPr/>
        </p:nvPicPr>
        <p:blipFill>
          <a:blip r:embed="rId3" cstate="print">
            <a:lum bright="-20000" contrast="30000"/>
          </a:blip>
          <a:srcRect t="14583" r="2830" b="14583"/>
          <a:stretch>
            <a:fillRect/>
          </a:stretch>
        </p:blipFill>
        <p:spPr bwMode="auto">
          <a:xfrm>
            <a:off x="3500430" y="1500174"/>
            <a:ext cx="4929222" cy="4857784"/>
          </a:xfrm>
          <a:prstGeom prst="rect">
            <a:avLst/>
          </a:prstGeom>
          <a:noFill/>
        </p:spPr>
      </p:pic>
      <p:pic>
        <p:nvPicPr>
          <p:cNvPr id="204803" name="Picture 3" descr="C:\Users\User\Desktop\W22.jpg"/>
          <p:cNvPicPr>
            <a:picLocks noChangeAspect="1" noChangeArrowheads="1"/>
          </p:cNvPicPr>
          <p:nvPr/>
        </p:nvPicPr>
        <p:blipFill>
          <a:blip r:embed="rId4" cstate="print">
            <a:lum bright="-20000" contrast="30000"/>
          </a:blip>
          <a:srcRect l="27889" r="27889" b="3125"/>
          <a:stretch>
            <a:fillRect/>
          </a:stretch>
        </p:blipFill>
        <p:spPr bwMode="auto">
          <a:xfrm>
            <a:off x="714348" y="1500174"/>
            <a:ext cx="1797479" cy="4857784"/>
          </a:xfrm>
          <a:prstGeom prst="rect">
            <a:avLst/>
          </a:prstGeom>
          <a:noFill/>
        </p:spPr>
      </p:pic>
      <p:sp>
        <p:nvSpPr>
          <p:cNvPr id="11"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 name="Rectangle 1"/>
          <p:cNvSpPr>
            <a:spLocks noChangeArrowheads="1"/>
          </p:cNvSpPr>
          <p:nvPr/>
        </p:nvSpPr>
        <p:spPr bwMode="auto">
          <a:xfrm>
            <a:off x="214282" y="714356"/>
            <a:ext cx="8501062" cy="461963"/>
          </a:xfrm>
          <a:prstGeom prst="rect">
            <a:avLst/>
          </a:prstGeom>
          <a:noFill/>
          <a:ln w="9525">
            <a:noFill/>
            <a:miter lim="800000"/>
            <a:headEnd/>
            <a:tailEnd/>
          </a:ln>
        </p:spPr>
        <p:txBody>
          <a:bodyPr anchor="ctr">
            <a:spAutoFit/>
          </a:bodyPr>
          <a:lstStyle/>
          <a:p>
            <a:pPr algn="ctr"/>
            <a:r>
              <a:rPr lang="pl-PL" sz="2400" dirty="0"/>
              <a:t>Analiza przedprojektowa – wymiana trzonu komina</a:t>
            </a:r>
          </a:p>
        </p:txBody>
      </p:sp>
      <p:sp>
        <p:nvSpPr>
          <p:cNvPr id="15"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Prostokąt zaokrąglony 37"/>
          <p:cNvSpPr>
            <a:spLocks noChangeArrowheads="1"/>
          </p:cNvSpPr>
          <p:nvPr/>
        </p:nvSpPr>
        <p:spPr bwMode="auto">
          <a:xfrm>
            <a:off x="357158" y="1357298"/>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55</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203778" name="Picture 2" descr="C:\Users\User\Desktop\W3.jpg"/>
          <p:cNvPicPr>
            <a:picLocks noChangeAspect="1" noChangeArrowheads="1"/>
          </p:cNvPicPr>
          <p:nvPr/>
        </p:nvPicPr>
        <p:blipFill>
          <a:blip r:embed="rId3" cstate="print">
            <a:lum bright="-20000" contrast="30000"/>
          </a:blip>
          <a:srcRect l="2396" t="12500" r="-606" b="17253"/>
          <a:stretch>
            <a:fillRect/>
          </a:stretch>
        </p:blipFill>
        <p:spPr bwMode="auto">
          <a:xfrm>
            <a:off x="3571868" y="1428737"/>
            <a:ext cx="4799256" cy="4857783"/>
          </a:xfrm>
          <a:prstGeom prst="rect">
            <a:avLst/>
          </a:prstGeom>
          <a:noFill/>
        </p:spPr>
      </p:pic>
      <p:pic>
        <p:nvPicPr>
          <p:cNvPr id="203779" name="Picture 3" descr="C:\Users\User\Desktop\W33.jpg"/>
          <p:cNvPicPr>
            <a:picLocks noChangeAspect="1" noChangeArrowheads="1"/>
          </p:cNvPicPr>
          <p:nvPr/>
        </p:nvPicPr>
        <p:blipFill>
          <a:blip r:embed="rId4" cstate="print">
            <a:lum bright="-20000" contrast="30000"/>
          </a:blip>
          <a:srcRect l="25059" r="26297" b="2083"/>
          <a:stretch>
            <a:fillRect/>
          </a:stretch>
        </p:blipFill>
        <p:spPr bwMode="auto">
          <a:xfrm>
            <a:off x="714348" y="1428736"/>
            <a:ext cx="1857388" cy="4790656"/>
          </a:xfrm>
          <a:prstGeom prst="rect">
            <a:avLst/>
          </a:prstGeom>
          <a:noFill/>
        </p:spPr>
      </p:pic>
      <p:sp>
        <p:nvSpPr>
          <p:cNvPr id="11"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 name="Rectangle 1"/>
          <p:cNvSpPr>
            <a:spLocks noChangeArrowheads="1"/>
          </p:cNvSpPr>
          <p:nvPr/>
        </p:nvSpPr>
        <p:spPr bwMode="auto">
          <a:xfrm>
            <a:off x="214282" y="714356"/>
            <a:ext cx="8501062" cy="461963"/>
          </a:xfrm>
          <a:prstGeom prst="rect">
            <a:avLst/>
          </a:prstGeom>
          <a:noFill/>
          <a:ln w="9525">
            <a:noFill/>
            <a:miter lim="800000"/>
            <a:headEnd/>
            <a:tailEnd/>
          </a:ln>
        </p:spPr>
        <p:txBody>
          <a:bodyPr anchor="ctr">
            <a:spAutoFit/>
          </a:bodyPr>
          <a:lstStyle/>
          <a:p>
            <a:pPr algn="ctr"/>
            <a:r>
              <a:rPr lang="pl-PL" sz="2400" dirty="0"/>
              <a:t>Analiza przedprojektowa – wymiana trzonu komina</a:t>
            </a:r>
          </a:p>
        </p:txBody>
      </p:sp>
      <p:sp>
        <p:nvSpPr>
          <p:cNvPr id="15"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Prostokąt zaokrąglony 37"/>
          <p:cNvSpPr>
            <a:spLocks noChangeArrowheads="1"/>
          </p:cNvSpPr>
          <p:nvPr/>
        </p:nvSpPr>
        <p:spPr bwMode="auto">
          <a:xfrm>
            <a:off x="571472"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56</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graphicFrame>
        <p:nvGraphicFramePr>
          <p:cNvPr id="10" name="Tabela 9"/>
          <p:cNvGraphicFramePr>
            <a:graphicFrameLocks noGrp="1"/>
          </p:cNvGraphicFramePr>
          <p:nvPr/>
        </p:nvGraphicFramePr>
        <p:xfrm>
          <a:off x="785788" y="1500174"/>
          <a:ext cx="7572424" cy="4286279"/>
        </p:xfrm>
        <a:graphic>
          <a:graphicData uri="http://schemas.openxmlformats.org/drawingml/2006/table">
            <a:tbl>
              <a:tblPr/>
              <a:tblGrid>
                <a:gridCol w="520999">
                  <a:extLst>
                    <a:ext uri="{9D8B030D-6E8A-4147-A177-3AD203B41FA5}">
                      <a16:colId xmlns:a16="http://schemas.microsoft.com/office/drawing/2014/main" xmlns="" val="20000"/>
                    </a:ext>
                  </a:extLst>
                </a:gridCol>
                <a:gridCol w="1217122">
                  <a:extLst>
                    <a:ext uri="{9D8B030D-6E8A-4147-A177-3AD203B41FA5}">
                      <a16:colId xmlns:a16="http://schemas.microsoft.com/office/drawing/2014/main" xmlns="" val="20001"/>
                    </a:ext>
                  </a:extLst>
                </a:gridCol>
                <a:gridCol w="1365103">
                  <a:extLst>
                    <a:ext uri="{9D8B030D-6E8A-4147-A177-3AD203B41FA5}">
                      <a16:colId xmlns:a16="http://schemas.microsoft.com/office/drawing/2014/main" xmlns="" val="20002"/>
                    </a:ext>
                  </a:extLst>
                </a:gridCol>
                <a:gridCol w="1117300">
                  <a:extLst>
                    <a:ext uri="{9D8B030D-6E8A-4147-A177-3AD203B41FA5}">
                      <a16:colId xmlns:a16="http://schemas.microsoft.com/office/drawing/2014/main" xmlns="" val="20003"/>
                    </a:ext>
                  </a:extLst>
                </a:gridCol>
                <a:gridCol w="1117300">
                  <a:extLst>
                    <a:ext uri="{9D8B030D-6E8A-4147-A177-3AD203B41FA5}">
                      <a16:colId xmlns:a16="http://schemas.microsoft.com/office/drawing/2014/main" xmlns="" val="20004"/>
                    </a:ext>
                  </a:extLst>
                </a:gridCol>
                <a:gridCol w="1117300">
                  <a:extLst>
                    <a:ext uri="{9D8B030D-6E8A-4147-A177-3AD203B41FA5}">
                      <a16:colId xmlns:a16="http://schemas.microsoft.com/office/drawing/2014/main" xmlns="" val="20005"/>
                    </a:ext>
                  </a:extLst>
                </a:gridCol>
                <a:gridCol w="1117300">
                  <a:extLst>
                    <a:ext uri="{9D8B030D-6E8A-4147-A177-3AD203B41FA5}">
                      <a16:colId xmlns:a16="http://schemas.microsoft.com/office/drawing/2014/main" xmlns="" val="20006"/>
                    </a:ext>
                  </a:extLst>
                </a:gridCol>
              </a:tblGrid>
              <a:tr h="1331660">
                <a:tc>
                  <a:txBody>
                    <a:bodyPr/>
                    <a:lstStyle/>
                    <a:p>
                      <a:pPr algn="ctr" hangingPunct="0">
                        <a:lnSpc>
                          <a:spcPts val="1800"/>
                        </a:lnSpc>
                        <a:spcAft>
                          <a:spcPts val="0"/>
                        </a:spcAft>
                      </a:pPr>
                      <a:r>
                        <a:rPr lang="pl-PL" sz="1600" b="1" dirty="0">
                          <a:latin typeface="Arial Narrow" pitchFamily="34" charset="0"/>
                          <a:ea typeface="Times New Roman"/>
                          <a:cs typeface="Times New Roman"/>
                        </a:rPr>
                        <a:t>Lp.</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a:latin typeface="Arial Narrow" pitchFamily="34" charset="0"/>
                          <a:ea typeface="Times New Roman"/>
                          <a:cs typeface="Times New Roman"/>
                        </a:rPr>
                        <a:t>Wariant analizy</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a:latin typeface="Arial Narrow" pitchFamily="34" charset="0"/>
                          <a:ea typeface="Times New Roman"/>
                          <a:cs typeface="Times New Roman"/>
                        </a:rPr>
                        <a:t>Maksymalna intensywność korozji</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a:latin typeface="Arial Narrow" pitchFamily="34" charset="0"/>
                          <a:ea typeface="Times New Roman"/>
                          <a:cs typeface="Times New Roman"/>
                        </a:rPr>
                        <a:t>Min. grubość z warunku nośności</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a:latin typeface="Arial Narrow" pitchFamily="34" charset="0"/>
                          <a:ea typeface="Times New Roman"/>
                          <a:cs typeface="Times New Roman"/>
                        </a:rPr>
                        <a:t>Naddatek na korozję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a:latin typeface="Arial Narrow" pitchFamily="34" charset="0"/>
                          <a:ea typeface="Times New Roman"/>
                          <a:cs typeface="Times New Roman"/>
                        </a:rPr>
                        <a:t>Przyjęta grubość wyjściowa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dirty="0">
                          <a:latin typeface="Arial Narrow" pitchFamily="34" charset="0"/>
                          <a:ea typeface="Times New Roman"/>
                          <a:cs typeface="Times New Roman"/>
                        </a:rPr>
                        <a:t>Trwałość</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442961">
                <a:tc>
                  <a:txBody>
                    <a:bodyPr/>
                    <a:lstStyle/>
                    <a:p>
                      <a:pPr algn="ctr" hangingPunct="0">
                        <a:lnSpc>
                          <a:spcPts val="1800"/>
                        </a:lnSpc>
                        <a:spcAft>
                          <a:spcPts val="0"/>
                        </a:spcAft>
                      </a:pPr>
                      <a:r>
                        <a:rPr lang="pl-PL" sz="1600" b="1">
                          <a:latin typeface="Arial Narrow" pitchFamily="34" charset="0"/>
                          <a:ea typeface="Times New Roman"/>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a:latin typeface="Arial Narrow" pitchFamily="34" charset="0"/>
                          <a:ea typeface="Times New Roman"/>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a:latin typeface="Arial Narrow" pitchFamily="34" charset="0"/>
                          <a:ea typeface="Times New Roman"/>
                          <a:cs typeface="Times New Roman"/>
                        </a:rPr>
                        <a:t>[mm/rok]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dirty="0">
                          <a:latin typeface="Arial Narrow" pitchFamily="34" charset="0"/>
                          <a:ea typeface="Times New Roman"/>
                          <a:cs typeface="Times New Roman"/>
                        </a:rPr>
                        <a:t>[mm]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a:latin typeface="Arial Narrow" pitchFamily="34" charset="0"/>
                          <a:ea typeface="Times New Roman"/>
                          <a:cs typeface="Times New Roman"/>
                        </a:rPr>
                        <a:t>[mm]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dirty="0">
                          <a:latin typeface="Arial Narrow" pitchFamily="34" charset="0"/>
                          <a:ea typeface="Times New Roman"/>
                          <a:cs typeface="Times New Roman"/>
                        </a:rPr>
                        <a:t>[mm]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600" b="1">
                          <a:latin typeface="Arial Narrow" pitchFamily="34" charset="0"/>
                          <a:ea typeface="Times New Roman"/>
                          <a:cs typeface="Times New Roman"/>
                        </a:rPr>
                        <a:t>[lata]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523416">
                <a:tc>
                  <a:txBody>
                    <a:bodyPr/>
                    <a:lstStyle/>
                    <a:p>
                      <a:pPr algn="ctr" hangingPunct="0">
                        <a:lnSpc>
                          <a:spcPts val="1800"/>
                        </a:lnSpc>
                        <a:spcAft>
                          <a:spcPts val="0"/>
                        </a:spcAft>
                      </a:pPr>
                      <a:r>
                        <a:rPr lang="pl-PL" sz="2000" b="1">
                          <a:latin typeface="Arial Narrow" pitchFamily="34" charset="0"/>
                          <a:ea typeface="Times New Roman"/>
                          <a:cs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ts val="1800"/>
                        </a:lnSpc>
                        <a:spcAft>
                          <a:spcPts val="0"/>
                        </a:spcAft>
                        <a:tabLst>
                          <a:tab pos="270510" algn="l"/>
                        </a:tabLst>
                      </a:pPr>
                      <a:r>
                        <a:rPr lang="pl-PL" sz="2000" b="1">
                          <a:latin typeface="Arial Narrow" pitchFamily="34" charset="0"/>
                          <a:ea typeface="Times New Roman"/>
                          <a:cs typeface="Times New Roman"/>
                        </a:rPr>
                        <a:t>W1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0,70*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21,0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24,0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523416">
                <a:tc>
                  <a:txBody>
                    <a:bodyPr/>
                    <a:lstStyle/>
                    <a:p>
                      <a:pPr algn="ctr" hangingPunct="0">
                        <a:lnSpc>
                          <a:spcPts val="1800"/>
                        </a:lnSpc>
                        <a:spcAft>
                          <a:spcPts val="0"/>
                        </a:spcAft>
                      </a:pPr>
                      <a:r>
                        <a:rPr lang="pl-PL" sz="2000" b="1">
                          <a:latin typeface="Arial Narrow" pitchFamily="34" charset="0"/>
                          <a:ea typeface="Times New Roman"/>
                          <a:cs typeface="Times New Roman"/>
                        </a:rPr>
                        <a:t>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W2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0,60**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2,0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18,0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dirty="0">
                          <a:latin typeface="Arial Narrow" pitchFamily="34" charset="0"/>
                          <a:ea typeface="Times New Roman"/>
                          <a:cs typeface="Times New Roman"/>
                        </a:rPr>
                        <a:t>20,0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332915">
                <a:tc>
                  <a:txBody>
                    <a:bodyPr/>
                    <a:lstStyle/>
                    <a:p>
                      <a:pPr algn="ctr" hangingPunct="0">
                        <a:lnSpc>
                          <a:spcPts val="1800"/>
                        </a:lnSpc>
                        <a:spcAft>
                          <a:spcPts val="0"/>
                        </a:spcAft>
                      </a:pPr>
                      <a:r>
                        <a:rPr lang="pl-PL" sz="2000" b="1">
                          <a:latin typeface="Arial Narrow" pitchFamily="34" charset="0"/>
                          <a:ea typeface="Times New Roman"/>
                          <a:cs typeface="Times New Roman"/>
                        </a:rPr>
                        <a:t>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W3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0,075***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dirty="0">
                          <a:latin typeface="Arial Narrow" pitchFamily="34" charset="0"/>
                          <a:ea typeface="Times New Roman"/>
                          <a:cs typeface="Times New Roman"/>
                        </a:rPr>
                        <a:t>1,6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2,4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a:latin typeface="Arial Narrow" pitchFamily="34" charset="0"/>
                          <a:ea typeface="Times New Roman"/>
                          <a:cs typeface="Times New Roman"/>
                        </a:rPr>
                        <a:t>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2000" b="1" dirty="0">
                          <a:latin typeface="Arial Narrow" pitchFamily="34" charset="0"/>
                          <a:ea typeface="Times New Roman"/>
                          <a:cs typeface="Times New Roman"/>
                        </a:rPr>
                        <a:t>32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1131911">
                <a:tc>
                  <a:txBody>
                    <a:bodyPr/>
                    <a:lstStyle/>
                    <a:p>
                      <a:pPr algn="ctr" hangingPunct="0">
                        <a:lnSpc>
                          <a:spcPts val="1800"/>
                        </a:lnSpc>
                        <a:spcAft>
                          <a:spcPts val="0"/>
                        </a:spcAft>
                      </a:pPr>
                      <a:r>
                        <a:rPr lang="pl-PL" sz="1600" b="1">
                          <a:latin typeface="Arial Narrow" pitchFamily="34" charset="0"/>
                          <a:ea typeface="Times New Roman"/>
                          <a:cs typeface="Times New Roman"/>
                        </a:rPr>
                        <a:t>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hangingPunct="0">
                        <a:lnSpc>
                          <a:spcPct val="150000"/>
                        </a:lnSpc>
                        <a:spcAft>
                          <a:spcPts val="0"/>
                        </a:spcAft>
                      </a:pPr>
                      <a:r>
                        <a:rPr lang="pl-PL" sz="1600" b="1" dirty="0">
                          <a:latin typeface="Arial Narrow" pitchFamily="34" charset="0"/>
                          <a:ea typeface="Times New Roman"/>
                          <a:cs typeface="Arial"/>
                        </a:rPr>
                        <a:t>)* – górny odcinek komina jednopowłokowego ze stali zwykłej, niestopowej.</a:t>
                      </a:r>
                      <a:endParaRPr lang="pl-PL" sz="1600" b="1" dirty="0">
                        <a:latin typeface="Arial Narrow" pitchFamily="34" charset="0"/>
                        <a:ea typeface="Times New Roman"/>
                        <a:cs typeface="Times New Roman"/>
                      </a:endParaRPr>
                    </a:p>
                    <a:p>
                      <a:pPr hangingPunct="0">
                        <a:lnSpc>
                          <a:spcPct val="150000"/>
                        </a:lnSpc>
                        <a:spcAft>
                          <a:spcPts val="0"/>
                        </a:spcAft>
                      </a:pPr>
                      <a:r>
                        <a:rPr lang="pl-PL" sz="1600" b="1" dirty="0">
                          <a:latin typeface="Arial Narrow" pitchFamily="34" charset="0"/>
                          <a:ea typeface="Times New Roman"/>
                          <a:cs typeface="Arial"/>
                        </a:rPr>
                        <a:t>)** – górny odcinek komina jednopowłokowego ze stali trudnordzewiejącej.</a:t>
                      </a:r>
                      <a:endParaRPr lang="pl-PL" sz="1600" b="1" dirty="0">
                        <a:latin typeface="Arial Narrow" pitchFamily="34" charset="0"/>
                        <a:ea typeface="Times New Roman"/>
                        <a:cs typeface="Times New Roman"/>
                      </a:endParaRPr>
                    </a:p>
                    <a:p>
                      <a:pPr marL="363855" indent="-363855" hangingPunct="0">
                        <a:lnSpc>
                          <a:spcPts val="1800"/>
                        </a:lnSpc>
                        <a:spcAft>
                          <a:spcPts val="0"/>
                        </a:spcAft>
                      </a:pPr>
                      <a:r>
                        <a:rPr lang="pl-PL" sz="1600" b="1" dirty="0">
                          <a:latin typeface="Arial Narrow" pitchFamily="34" charset="0"/>
                          <a:ea typeface="Times New Roman"/>
                          <a:cs typeface="Arial"/>
                        </a:rPr>
                        <a:t>)*** – przewód spalinowy ze stali stopowej, nierdzewnej według PN-EN 13084-7.</a:t>
                      </a:r>
                      <a:endParaRPr lang="pl-PL" sz="1600" b="1" dirty="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xmlns="" val="10005"/>
                  </a:ext>
                </a:extLst>
              </a:tr>
            </a:tbl>
          </a:graphicData>
        </a:graphic>
      </p:graphicFrame>
      <p:sp>
        <p:nvSpPr>
          <p:cNvPr id="11"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 name="Rectangle 1"/>
          <p:cNvSpPr>
            <a:spLocks noChangeArrowheads="1"/>
          </p:cNvSpPr>
          <p:nvPr/>
        </p:nvSpPr>
        <p:spPr bwMode="auto">
          <a:xfrm>
            <a:off x="214282" y="714356"/>
            <a:ext cx="8501062" cy="461963"/>
          </a:xfrm>
          <a:prstGeom prst="rect">
            <a:avLst/>
          </a:prstGeom>
          <a:noFill/>
          <a:ln w="9525">
            <a:noFill/>
            <a:miter lim="800000"/>
            <a:headEnd/>
            <a:tailEnd/>
          </a:ln>
        </p:spPr>
        <p:txBody>
          <a:bodyPr anchor="ctr">
            <a:spAutoFit/>
          </a:bodyPr>
          <a:lstStyle/>
          <a:p>
            <a:pPr algn="ctr"/>
            <a:r>
              <a:rPr lang="pl-PL" sz="2400" dirty="0"/>
              <a:t>Analiza przedprojektowa – wymiana trzonu komina</a:t>
            </a:r>
          </a:p>
        </p:txBody>
      </p:sp>
      <p:sp>
        <p:nvSpPr>
          <p:cNvPr id="15"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Prostokąt zaokrąglony 37"/>
          <p:cNvSpPr>
            <a:spLocks noChangeArrowheads="1"/>
          </p:cNvSpPr>
          <p:nvPr/>
        </p:nvSpPr>
        <p:spPr bwMode="auto">
          <a:xfrm>
            <a:off x="357158"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57</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graphicFrame>
        <p:nvGraphicFramePr>
          <p:cNvPr id="9" name="Tabela 8"/>
          <p:cNvGraphicFramePr>
            <a:graphicFrameLocks noGrp="1"/>
          </p:cNvGraphicFramePr>
          <p:nvPr/>
        </p:nvGraphicFramePr>
        <p:xfrm>
          <a:off x="500034" y="1500173"/>
          <a:ext cx="8001055" cy="4429158"/>
        </p:xfrm>
        <a:graphic>
          <a:graphicData uri="http://schemas.openxmlformats.org/drawingml/2006/table">
            <a:tbl>
              <a:tblPr/>
              <a:tblGrid>
                <a:gridCol w="631921">
                  <a:extLst>
                    <a:ext uri="{9D8B030D-6E8A-4147-A177-3AD203B41FA5}">
                      <a16:colId xmlns:a16="http://schemas.microsoft.com/office/drawing/2014/main" xmlns="" val="20000"/>
                    </a:ext>
                  </a:extLst>
                </a:gridCol>
                <a:gridCol w="1389512">
                  <a:extLst>
                    <a:ext uri="{9D8B030D-6E8A-4147-A177-3AD203B41FA5}">
                      <a16:colId xmlns:a16="http://schemas.microsoft.com/office/drawing/2014/main" xmlns="" val="20001"/>
                    </a:ext>
                  </a:extLst>
                </a:gridCol>
                <a:gridCol w="1473292">
                  <a:extLst>
                    <a:ext uri="{9D8B030D-6E8A-4147-A177-3AD203B41FA5}">
                      <a16:colId xmlns:a16="http://schemas.microsoft.com/office/drawing/2014/main" xmlns="" val="20002"/>
                    </a:ext>
                  </a:extLst>
                </a:gridCol>
                <a:gridCol w="1467944">
                  <a:extLst>
                    <a:ext uri="{9D8B030D-6E8A-4147-A177-3AD203B41FA5}">
                      <a16:colId xmlns:a16="http://schemas.microsoft.com/office/drawing/2014/main" xmlns="" val="20003"/>
                    </a:ext>
                  </a:extLst>
                </a:gridCol>
                <a:gridCol w="1985780">
                  <a:extLst>
                    <a:ext uri="{9D8B030D-6E8A-4147-A177-3AD203B41FA5}">
                      <a16:colId xmlns:a16="http://schemas.microsoft.com/office/drawing/2014/main" xmlns="" val="20004"/>
                    </a:ext>
                  </a:extLst>
                </a:gridCol>
                <a:gridCol w="1052606">
                  <a:extLst>
                    <a:ext uri="{9D8B030D-6E8A-4147-A177-3AD203B41FA5}">
                      <a16:colId xmlns:a16="http://schemas.microsoft.com/office/drawing/2014/main" xmlns="" val="20005"/>
                    </a:ext>
                  </a:extLst>
                </a:gridCol>
              </a:tblGrid>
              <a:tr h="1752518">
                <a:tc>
                  <a:txBody>
                    <a:bodyPr/>
                    <a:lstStyle/>
                    <a:p>
                      <a:pPr algn="ctr" fontAlgn="auto" hangingPunct="1">
                        <a:lnSpc>
                          <a:spcPts val="1800"/>
                        </a:lnSpc>
                        <a:spcAft>
                          <a:spcPts val="0"/>
                        </a:spcAft>
                        <a:tabLst>
                          <a:tab pos="270510" algn="l"/>
                        </a:tabLst>
                      </a:pPr>
                      <a:r>
                        <a:rPr lang="pl-PL" sz="1800" b="1" dirty="0">
                          <a:latin typeface="Arial Narrow" pitchFamily="34" charset="0"/>
                          <a:ea typeface="Times New Roman"/>
                          <a:cs typeface="Times New Roman"/>
                        </a:rPr>
                        <a:t>Lp.</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ts val="1800"/>
                        </a:lnSpc>
                        <a:spcAft>
                          <a:spcPts val="0"/>
                        </a:spcAft>
                        <a:tabLst>
                          <a:tab pos="270510" algn="l"/>
                        </a:tabLst>
                      </a:pPr>
                      <a:r>
                        <a:rPr lang="pl-PL" sz="1800" b="1">
                          <a:latin typeface="Arial Narrow" pitchFamily="34" charset="0"/>
                          <a:ea typeface="Times New Roman"/>
                          <a:cs typeface="Times New Roman"/>
                        </a:rPr>
                        <a:t>Oznaczenie wariantu</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ts val="1800"/>
                        </a:lnSpc>
                        <a:spcAft>
                          <a:spcPts val="0"/>
                        </a:spcAft>
                        <a:tabLst>
                          <a:tab pos="270510" algn="l"/>
                        </a:tabLst>
                      </a:pPr>
                      <a:r>
                        <a:rPr lang="pl-PL" sz="1800" b="1">
                          <a:latin typeface="Arial Narrow" pitchFamily="34" charset="0"/>
                          <a:ea typeface="Times New Roman"/>
                          <a:cs typeface="Times New Roman"/>
                        </a:rPr>
                        <a:t>Całkowity koszt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ts val="1800"/>
                        </a:lnSpc>
                        <a:spcAft>
                          <a:spcPts val="0"/>
                        </a:spcAft>
                        <a:tabLst>
                          <a:tab pos="270510" algn="l"/>
                        </a:tabLst>
                      </a:pPr>
                      <a:r>
                        <a:rPr lang="pl-PL" sz="1800" b="1" dirty="0">
                          <a:latin typeface="Arial Narrow" pitchFamily="34" charset="0"/>
                          <a:ea typeface="Times New Roman"/>
                          <a:cs typeface="Times New Roman"/>
                        </a:rPr>
                        <a:t>Trwałość = prognozowany czas eksploatacji</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ts val="1800"/>
                        </a:lnSpc>
                        <a:spcAft>
                          <a:spcPts val="0"/>
                        </a:spcAft>
                        <a:tabLst>
                          <a:tab pos="270510" algn="l"/>
                        </a:tabLst>
                      </a:pPr>
                      <a:r>
                        <a:rPr lang="pl-PL" sz="1800" b="1">
                          <a:latin typeface="Arial Narrow" pitchFamily="34" charset="0"/>
                          <a:ea typeface="Times New Roman"/>
                          <a:cs typeface="Times New Roman"/>
                        </a:rPr>
                        <a:t>Wskaźnik kosztów = koszty/trwałość</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ts val="1800"/>
                        </a:lnSpc>
                        <a:spcAft>
                          <a:spcPts val="0"/>
                        </a:spcAft>
                        <a:tabLst>
                          <a:tab pos="270510" algn="l"/>
                        </a:tabLst>
                      </a:pPr>
                      <a:r>
                        <a:rPr lang="pl-PL" sz="1800" b="1" dirty="0">
                          <a:latin typeface="Arial Narrow" pitchFamily="34" charset="0"/>
                          <a:ea typeface="Times New Roman"/>
                          <a:cs typeface="Times New Roman"/>
                        </a:rPr>
                        <a:t>Pozycja  w rankingu</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555529">
                <a:tc>
                  <a:txBody>
                    <a:bodyPr/>
                    <a:lstStyle/>
                    <a:p>
                      <a:pPr algn="ctr" fontAlgn="auto" hangingPunct="1">
                        <a:lnSpc>
                          <a:spcPct val="150000"/>
                        </a:lnSpc>
                        <a:spcAft>
                          <a:spcPts val="0"/>
                        </a:spcAft>
                        <a:tabLst>
                          <a:tab pos="270510" algn="l"/>
                        </a:tabLst>
                      </a:pPr>
                      <a:r>
                        <a:rPr lang="pl-PL" sz="1800" b="1">
                          <a:latin typeface="Arial Narrow" pitchFamily="34" charset="0"/>
                          <a:ea typeface="Times New Roman"/>
                          <a:cs typeface="Times New Roman"/>
                        </a:rPr>
                        <a:t>[ –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1800" b="1">
                          <a:latin typeface="Arial Narrow" pitchFamily="34" charset="0"/>
                          <a:ea typeface="Times New Roman"/>
                          <a:cs typeface="Times New Roman"/>
                        </a:rPr>
                        <a:t>[ –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1800" b="1" dirty="0">
                          <a:latin typeface="Arial Narrow" pitchFamily="34" charset="0"/>
                          <a:ea typeface="Times New Roman"/>
                          <a:cs typeface="Times New Roman"/>
                        </a:rPr>
                        <a:t>[ZŁ]</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1800" b="1">
                          <a:latin typeface="Arial Narrow" pitchFamily="34" charset="0"/>
                          <a:ea typeface="Times New Roman"/>
                          <a:cs typeface="Times New Roman"/>
                        </a:rPr>
                        <a:t>[LATA]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1800" b="1" dirty="0">
                          <a:latin typeface="Arial Narrow" pitchFamily="34" charset="0"/>
                          <a:ea typeface="Times New Roman"/>
                          <a:cs typeface="Times New Roman"/>
                        </a:rPr>
                        <a:t>[ZŁ/ROK]</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1800" b="1">
                          <a:latin typeface="Arial Narrow" pitchFamily="34" charset="0"/>
                          <a:ea typeface="Times New Roman"/>
                          <a:cs typeface="Times New Roman"/>
                        </a:rPr>
                        <a:t>[ –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707037">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W1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928 500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ct val="150000"/>
                        </a:lnSpc>
                        <a:spcAft>
                          <a:spcPts val="0"/>
                        </a:spcAft>
                        <a:tabLst>
                          <a:tab pos="270510" algn="l"/>
                        </a:tabLst>
                      </a:pPr>
                      <a:r>
                        <a:rPr lang="pl-PL" sz="2800" b="1">
                          <a:latin typeface="Arial Narrow" pitchFamily="34" charset="0"/>
                          <a:ea typeface="Times New Roman"/>
                          <a:cs typeface="Times New Roman"/>
                        </a:rPr>
                        <a:t>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30 950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2800" b="1">
                          <a:latin typeface="Arial Narrow" pitchFamily="34" charset="0"/>
                          <a:ea typeface="Times New Roman"/>
                          <a:cs typeface="Times New Roman"/>
                        </a:rPr>
                        <a:t>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707037">
                <a:tc>
                  <a:txBody>
                    <a:bodyPr/>
                    <a:lstStyle/>
                    <a:p>
                      <a:pPr algn="ctr" fontAlgn="auto" hangingPunct="1">
                        <a:lnSpc>
                          <a:spcPct val="150000"/>
                        </a:lnSpc>
                        <a:spcAft>
                          <a:spcPts val="0"/>
                        </a:spcAft>
                        <a:tabLst>
                          <a:tab pos="270510" algn="l"/>
                        </a:tabLst>
                      </a:pPr>
                      <a:r>
                        <a:rPr lang="pl-PL" sz="2800" b="1">
                          <a:latin typeface="Arial Narrow" pitchFamily="34" charset="0"/>
                          <a:ea typeface="Times New Roman"/>
                          <a:cs typeface="Times New Roman"/>
                        </a:rPr>
                        <a:t>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2800" b="1">
                          <a:latin typeface="Arial Narrow" pitchFamily="34" charset="0"/>
                          <a:ea typeface="Times New Roman"/>
                          <a:cs typeface="Times New Roman"/>
                        </a:rPr>
                        <a:t>W2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917 750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ct val="150000"/>
                        </a:lnSpc>
                        <a:spcAft>
                          <a:spcPts val="0"/>
                        </a:spcAft>
                        <a:tabLst>
                          <a:tab pos="270510" algn="l"/>
                        </a:tabLst>
                      </a:pPr>
                      <a:r>
                        <a:rPr lang="pl-PL" sz="2800" b="1" dirty="0">
                          <a:latin typeface="Arial Narrow" pitchFamily="34" charset="0"/>
                          <a:ea typeface="Times New Roman"/>
                          <a:cs typeface="Times New Roman"/>
                        </a:rPr>
                        <a:t>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30 591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707037">
                <a:tc>
                  <a:txBody>
                    <a:bodyPr/>
                    <a:lstStyle/>
                    <a:p>
                      <a:pPr algn="ctr" fontAlgn="auto" hangingPunct="1">
                        <a:lnSpc>
                          <a:spcPct val="150000"/>
                        </a:lnSpc>
                        <a:spcAft>
                          <a:spcPts val="0"/>
                        </a:spcAft>
                        <a:tabLst>
                          <a:tab pos="270510" algn="l"/>
                        </a:tabLst>
                      </a:pPr>
                      <a:r>
                        <a:rPr lang="pl-PL" sz="2800" b="1">
                          <a:latin typeface="Arial Narrow" pitchFamily="34" charset="0"/>
                          <a:ea typeface="Times New Roman"/>
                          <a:cs typeface="Times New Roman"/>
                        </a:rPr>
                        <a:t>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auto" hangingPunct="1">
                        <a:lnSpc>
                          <a:spcPct val="150000"/>
                        </a:lnSpc>
                        <a:spcAft>
                          <a:spcPts val="0"/>
                        </a:spcAft>
                        <a:tabLst>
                          <a:tab pos="270510" algn="l"/>
                        </a:tabLst>
                      </a:pPr>
                      <a:r>
                        <a:rPr lang="pl-PL" sz="2800" b="1">
                          <a:latin typeface="Arial Narrow" pitchFamily="34" charset="0"/>
                          <a:ea typeface="Times New Roman"/>
                          <a:cs typeface="Times New Roman"/>
                        </a:rPr>
                        <a:t>W3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956 375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32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29 886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auto" hangingPunct="1">
                        <a:lnSpc>
                          <a:spcPct val="150000"/>
                        </a:lnSpc>
                        <a:spcAft>
                          <a:spcPts val="0"/>
                        </a:spcAft>
                        <a:tabLst>
                          <a:tab pos="270510" algn="l"/>
                        </a:tabLst>
                      </a:pPr>
                      <a:r>
                        <a:rPr lang="pl-PL" sz="2800" b="1" dirty="0">
                          <a:latin typeface="Arial Narrow" pitchFamily="34" charset="0"/>
                          <a:ea typeface="Times New Roman"/>
                          <a:cs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4"/>
                  </a:ext>
                </a:extLst>
              </a:tr>
            </a:tbl>
          </a:graphicData>
        </a:graphic>
      </p:graphicFrame>
      <p:sp>
        <p:nvSpPr>
          <p:cNvPr id="11"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 name="Rectangle 1"/>
          <p:cNvSpPr>
            <a:spLocks noChangeArrowheads="1"/>
          </p:cNvSpPr>
          <p:nvPr/>
        </p:nvSpPr>
        <p:spPr bwMode="auto">
          <a:xfrm>
            <a:off x="214282" y="714356"/>
            <a:ext cx="8501062" cy="461963"/>
          </a:xfrm>
          <a:prstGeom prst="rect">
            <a:avLst/>
          </a:prstGeom>
          <a:noFill/>
          <a:ln w="9525">
            <a:noFill/>
            <a:miter lim="800000"/>
            <a:headEnd/>
            <a:tailEnd/>
          </a:ln>
        </p:spPr>
        <p:txBody>
          <a:bodyPr anchor="ctr">
            <a:spAutoFit/>
          </a:bodyPr>
          <a:lstStyle/>
          <a:p>
            <a:pPr algn="ctr"/>
            <a:r>
              <a:rPr lang="pl-PL" sz="2400" dirty="0"/>
              <a:t>Analiza przedprojektowa – wymiana trzonu komina</a:t>
            </a:r>
          </a:p>
        </p:txBody>
      </p:sp>
      <p:sp>
        <p:nvSpPr>
          <p:cNvPr id="15"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357158" y="1285861"/>
            <a:ext cx="8215312" cy="4857784"/>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461963"/>
          </a:xfrm>
          <a:prstGeom prst="rect">
            <a:avLst/>
          </a:prstGeom>
          <a:noFill/>
          <a:ln w="9525">
            <a:noFill/>
            <a:miter lim="800000"/>
            <a:headEnd/>
            <a:tailEnd/>
          </a:ln>
        </p:spPr>
        <p:txBody>
          <a:bodyPr anchor="ctr">
            <a:spAutoFit/>
          </a:bodyPr>
          <a:lstStyle/>
          <a:p>
            <a:pPr algn="ctr"/>
            <a:r>
              <a:rPr lang="pl-PL" sz="2400" dirty="0"/>
              <a:t>Zaprojektowane i zrealizowane kominy dwupowłokowe</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543924" y="6400800"/>
            <a:ext cx="600076" cy="457200"/>
          </a:xfrm>
        </p:spPr>
        <p:txBody>
          <a:bodyPr/>
          <a:lstStyle/>
          <a:p>
            <a:pPr>
              <a:defRPr/>
            </a:pPr>
            <a:fld id="{53FD731D-D64F-4ECB-97B9-7189CBA0E703}" type="slidenum">
              <a:rPr lang="en-GB" sz="2000" b="1" smtClean="0">
                <a:latin typeface="Georgia" pitchFamily="18" charset="0"/>
              </a:rPr>
              <a:pPr>
                <a:defRPr/>
              </a:pPr>
              <a:t>58</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4" name="Rectangle 16"/>
          <p:cNvSpPr>
            <a:spLocks noChangeArrowheads="1"/>
          </p:cNvSpPr>
          <p:nvPr/>
        </p:nvSpPr>
        <p:spPr bwMode="auto">
          <a:xfrm>
            <a:off x="357158" y="142852"/>
            <a:ext cx="8286808" cy="428628"/>
          </a:xfrm>
          <a:prstGeom prst="rect">
            <a:avLst/>
          </a:prstGeom>
          <a:noFill/>
          <a:ln w="9525">
            <a:noFill/>
            <a:miter lim="800000"/>
            <a:headEnd/>
            <a:tailEnd/>
          </a:ln>
        </p:spPr>
        <p:txBody>
          <a:bodyPr anchor="ctr"/>
          <a:lstStyle/>
          <a:p>
            <a:r>
              <a:rPr lang="pl-PL" sz="2300" dirty="0">
                <a:latin typeface="Arial Narrow" pitchFamily="34" charset="0"/>
                <a:ea typeface="Times New Roman"/>
              </a:rPr>
              <a:t>Zasady projektowania, wykonywania i utrzymania kominów stalowych</a:t>
            </a:r>
            <a:endParaRPr lang="pl-PL" sz="2300" dirty="0">
              <a:latin typeface="Arial Narrow" pitchFamily="34" charset="0"/>
            </a:endParaRPr>
          </a:p>
        </p:txBody>
      </p:sp>
      <p:sp>
        <p:nvSpPr>
          <p:cNvPr id="17" name="Line 5"/>
          <p:cNvSpPr>
            <a:spLocks noChangeShapeType="1"/>
          </p:cNvSpPr>
          <p:nvPr/>
        </p:nvSpPr>
        <p:spPr bwMode="auto">
          <a:xfrm>
            <a:off x="428596" y="6429396"/>
            <a:ext cx="8215370" cy="0"/>
          </a:xfrm>
          <a:prstGeom prst="line">
            <a:avLst/>
          </a:prstGeom>
          <a:noFill/>
          <a:ln w="19050">
            <a:solidFill>
              <a:schemeClr val="tx1"/>
            </a:solidFill>
            <a:round/>
            <a:headEnd/>
            <a:tailEnd/>
          </a:ln>
        </p:spPr>
        <p:txBody>
          <a:bodyPr wrap="square">
            <a:spAutoFit/>
          </a:bodyPr>
          <a:lstStyle/>
          <a:p>
            <a:endParaRPr lang="pl-PL"/>
          </a:p>
        </p:txBody>
      </p:sp>
      <p:pic>
        <p:nvPicPr>
          <p:cNvPr id="196609" name="Picture 1" descr="PICT0001"/>
          <p:cNvPicPr>
            <a:picLocks noChangeAspect="1" noChangeArrowheads="1"/>
          </p:cNvPicPr>
          <p:nvPr/>
        </p:nvPicPr>
        <p:blipFill>
          <a:blip r:embed="rId3" cstate="print">
            <a:lum contrast="20000"/>
          </a:blip>
          <a:srcRect l="7687" t="888" r="-1303"/>
          <a:stretch>
            <a:fillRect/>
          </a:stretch>
        </p:blipFill>
        <p:spPr bwMode="auto">
          <a:xfrm>
            <a:off x="785786" y="1357298"/>
            <a:ext cx="1928826" cy="4714908"/>
          </a:xfrm>
          <a:prstGeom prst="rect">
            <a:avLst/>
          </a:prstGeom>
          <a:noFill/>
          <a:ln w="9525">
            <a:noFill/>
            <a:miter lim="800000"/>
            <a:headEnd/>
            <a:tailEnd/>
          </a:ln>
        </p:spPr>
      </p:pic>
      <p:pic>
        <p:nvPicPr>
          <p:cNvPr id="196610" name="Picture 2" descr="PICT0215"/>
          <p:cNvPicPr>
            <a:picLocks noChangeAspect="1" noChangeArrowheads="1"/>
          </p:cNvPicPr>
          <p:nvPr/>
        </p:nvPicPr>
        <p:blipFill>
          <a:blip r:embed="rId4" cstate="print"/>
          <a:srcRect l="23297" r="-238"/>
          <a:stretch>
            <a:fillRect/>
          </a:stretch>
        </p:blipFill>
        <p:spPr bwMode="auto">
          <a:xfrm>
            <a:off x="3143240" y="1357298"/>
            <a:ext cx="2214578" cy="4714908"/>
          </a:xfrm>
          <a:prstGeom prst="rect">
            <a:avLst/>
          </a:prstGeom>
          <a:noFill/>
          <a:ln w="9525">
            <a:noFill/>
            <a:miter lim="800000"/>
            <a:headEnd/>
            <a:tailEnd/>
          </a:ln>
        </p:spPr>
      </p:pic>
      <p:pic>
        <p:nvPicPr>
          <p:cNvPr id="19" name="Picture 5" descr="D:\WiesKu\FOTO\KOMIN KOZIENICE\DSCF6624.JPG"/>
          <p:cNvPicPr>
            <a:picLocks noChangeAspect="1" noChangeArrowheads="1"/>
          </p:cNvPicPr>
          <p:nvPr/>
        </p:nvPicPr>
        <p:blipFill>
          <a:blip r:embed="rId5" cstate="print">
            <a:lum bright="30000" contrast="40000"/>
          </a:blip>
          <a:srcRect l="10250" t="3125" r="28252" b="12316"/>
          <a:stretch>
            <a:fillRect/>
          </a:stretch>
        </p:blipFill>
        <p:spPr bwMode="auto">
          <a:xfrm>
            <a:off x="5786446" y="1357298"/>
            <a:ext cx="2571768" cy="4714908"/>
          </a:xfrm>
          <a:prstGeom prst="rect">
            <a:avLst/>
          </a:prstGeom>
          <a:noFill/>
        </p:spPr>
      </p:pic>
    </p:spTree>
  </p:cSld>
  <p:clrMapOvr>
    <a:masterClrMapping/>
  </p:clrMapOvr>
  <p:transition spd="med">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Prostokąt zaokrąglony 37"/>
          <p:cNvSpPr>
            <a:spLocks noChangeArrowheads="1"/>
          </p:cNvSpPr>
          <p:nvPr/>
        </p:nvSpPr>
        <p:spPr bwMode="auto">
          <a:xfrm>
            <a:off x="428596"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59</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4"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5"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t>Montaż kominów dwupowłokowych</a:t>
            </a:r>
          </a:p>
        </p:txBody>
      </p:sp>
      <p:pic>
        <p:nvPicPr>
          <p:cNvPr id="2050" name="Picture 2" descr="D:\WiesKu\NAUKA\TWÓRCZOŚĆ WŁASNA\REFERAT KK 2015\FOTO KOMIN MPEC\foto mpec\IMGP0219.JPG"/>
          <p:cNvPicPr>
            <a:picLocks noChangeAspect="1" noChangeArrowheads="1"/>
          </p:cNvPicPr>
          <p:nvPr/>
        </p:nvPicPr>
        <p:blipFill>
          <a:blip r:embed="rId3" cstate="print"/>
          <a:srcRect l="22916"/>
          <a:stretch>
            <a:fillRect/>
          </a:stretch>
        </p:blipFill>
        <p:spPr bwMode="auto">
          <a:xfrm>
            <a:off x="5857884" y="1500174"/>
            <a:ext cx="2643188" cy="4714908"/>
          </a:xfrm>
          <a:prstGeom prst="rect">
            <a:avLst/>
          </a:prstGeom>
          <a:noFill/>
        </p:spPr>
      </p:pic>
      <p:pic>
        <p:nvPicPr>
          <p:cNvPr id="2051" name="Picture 3" descr="D:\WiesKu\NAUKA\TWÓRCZOŚĆ WŁASNA\REFERAT KK 2015\FOTO KOMIN MPEC\foto mpec\IMGP0216.JPG"/>
          <p:cNvPicPr>
            <a:picLocks noChangeAspect="1" noChangeArrowheads="1"/>
          </p:cNvPicPr>
          <p:nvPr/>
        </p:nvPicPr>
        <p:blipFill>
          <a:blip r:embed="rId4" cstate="print"/>
          <a:srcRect l="28283"/>
          <a:stretch>
            <a:fillRect/>
          </a:stretch>
        </p:blipFill>
        <p:spPr bwMode="auto">
          <a:xfrm>
            <a:off x="571472" y="1500174"/>
            <a:ext cx="2536013" cy="4714860"/>
          </a:xfrm>
          <a:prstGeom prst="rect">
            <a:avLst/>
          </a:prstGeom>
          <a:noFill/>
        </p:spPr>
      </p:pic>
      <p:pic>
        <p:nvPicPr>
          <p:cNvPr id="2052" name="Picture 4" descr="D:\WiesKu\NAUKA\TWÓRCZOŚĆ WŁASNA\REFERAT KK 2015\FOTO KOMIN MPEC\foto mpec\IMGP0215.JPG"/>
          <p:cNvPicPr>
            <a:picLocks noChangeAspect="1" noChangeArrowheads="1"/>
          </p:cNvPicPr>
          <p:nvPr/>
        </p:nvPicPr>
        <p:blipFill>
          <a:blip r:embed="rId5" cstate="print"/>
          <a:srcRect r="19497"/>
          <a:stretch>
            <a:fillRect/>
          </a:stretch>
        </p:blipFill>
        <p:spPr bwMode="auto">
          <a:xfrm>
            <a:off x="3214678" y="1500174"/>
            <a:ext cx="2479746" cy="4714908"/>
          </a:xfrm>
          <a:prstGeom prst="rect">
            <a:avLst/>
          </a:prstGeom>
          <a:noFill/>
        </p:spPr>
      </p:pic>
      <p:sp>
        <p:nvSpPr>
          <p:cNvPr id="17"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Prostokąt zaokrąglony 37"/>
          <p:cNvSpPr>
            <a:spLocks noChangeArrowheads="1"/>
          </p:cNvSpPr>
          <p:nvPr/>
        </p:nvSpPr>
        <p:spPr bwMode="auto">
          <a:xfrm>
            <a:off x="357158"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60</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11" name="Obraz 64" descr="P1090826.JPG"/>
          <p:cNvPicPr>
            <a:picLocks noChangeAspect="1"/>
          </p:cNvPicPr>
          <p:nvPr/>
        </p:nvPicPr>
        <p:blipFill>
          <a:blip r:embed="rId3"/>
          <a:srcRect l="19854" t="4349" r="13580"/>
          <a:stretch>
            <a:fillRect/>
          </a:stretch>
        </p:blipFill>
        <p:spPr bwMode="auto">
          <a:xfrm>
            <a:off x="500034" y="1500174"/>
            <a:ext cx="2398147" cy="4857784"/>
          </a:xfrm>
          <a:prstGeom prst="rect">
            <a:avLst/>
          </a:prstGeom>
          <a:noFill/>
          <a:ln w="9525">
            <a:noFill/>
            <a:miter lim="800000"/>
            <a:headEnd/>
            <a:tailEnd/>
          </a:ln>
        </p:spPr>
      </p:pic>
      <p:sp>
        <p:nvSpPr>
          <p:cNvPr id="14"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5"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t>Montaż kominów dwupowłokowych</a:t>
            </a:r>
          </a:p>
        </p:txBody>
      </p:sp>
      <p:pic>
        <p:nvPicPr>
          <p:cNvPr id="17" name="Obraz 16"/>
          <p:cNvPicPr/>
          <p:nvPr/>
        </p:nvPicPr>
        <p:blipFill>
          <a:blip r:embed="rId4"/>
          <a:srcRect l="64878" t="12945" r="22263" b="6776"/>
          <a:stretch>
            <a:fillRect/>
          </a:stretch>
        </p:blipFill>
        <p:spPr bwMode="auto">
          <a:xfrm>
            <a:off x="3000364" y="1500174"/>
            <a:ext cx="1857388" cy="4786346"/>
          </a:xfrm>
          <a:prstGeom prst="rect">
            <a:avLst/>
          </a:prstGeom>
          <a:noFill/>
          <a:ln w="9525">
            <a:noFill/>
            <a:miter lim="800000"/>
            <a:headEnd/>
            <a:tailEnd/>
          </a:ln>
        </p:spPr>
      </p:pic>
      <p:pic>
        <p:nvPicPr>
          <p:cNvPr id="19" name="Obraz 18"/>
          <p:cNvPicPr/>
          <p:nvPr/>
        </p:nvPicPr>
        <p:blipFill>
          <a:blip r:embed="rId5"/>
          <a:srcRect l="60644" t="23007" r="14812" b="1375"/>
          <a:stretch>
            <a:fillRect/>
          </a:stretch>
        </p:blipFill>
        <p:spPr bwMode="auto">
          <a:xfrm>
            <a:off x="4929190" y="1714488"/>
            <a:ext cx="3429024" cy="3929090"/>
          </a:xfrm>
          <a:prstGeom prst="rect">
            <a:avLst/>
          </a:prstGeom>
          <a:noFill/>
          <a:ln w="9525">
            <a:noFill/>
            <a:miter lim="800000"/>
            <a:headEnd/>
            <a:tailEnd/>
          </a:ln>
        </p:spPr>
      </p:pic>
      <p:sp>
        <p:nvSpPr>
          <p:cNvPr id="20" name="pole tekstowe 19"/>
          <p:cNvSpPr txBox="1"/>
          <p:nvPr/>
        </p:nvSpPr>
        <p:spPr>
          <a:xfrm>
            <a:off x="5000628" y="5786454"/>
            <a:ext cx="3286148" cy="338554"/>
          </a:xfrm>
          <a:prstGeom prst="rect">
            <a:avLst/>
          </a:prstGeom>
          <a:noFill/>
          <a:ln>
            <a:solidFill>
              <a:schemeClr val="tx1"/>
            </a:solidFill>
          </a:ln>
        </p:spPr>
        <p:txBody>
          <a:bodyPr wrap="square" rtlCol="0">
            <a:spAutoFit/>
          </a:bodyPr>
          <a:lstStyle/>
          <a:p>
            <a:r>
              <a:rPr lang="pl-PL" sz="1600" dirty="0">
                <a:latin typeface="Arial Narrow" pitchFamily="34" charset="0"/>
              </a:rPr>
              <a:t>SEGMENT MONTAŻOWY = </a:t>
            </a:r>
            <a:r>
              <a:rPr lang="pl-PL" sz="1600" dirty="0" err="1">
                <a:latin typeface="Arial Narrow" pitchFamily="34" charset="0"/>
              </a:rPr>
              <a:t>SPS</a:t>
            </a:r>
            <a:r>
              <a:rPr lang="pl-PL" sz="1600" dirty="0">
                <a:latin typeface="Arial Narrow" pitchFamily="34" charset="0"/>
              </a:rPr>
              <a:t> + </a:t>
            </a:r>
            <a:r>
              <a:rPr lang="pl-PL" sz="1600" dirty="0" err="1">
                <a:latin typeface="Arial Narrow" pitchFamily="34" charset="0"/>
              </a:rPr>
              <a:t>STK</a:t>
            </a:r>
            <a:endParaRPr lang="pl-PL" sz="1600" dirty="0">
              <a:latin typeface="Arial Narrow" pitchFamily="34" charset="0"/>
            </a:endParaRPr>
          </a:p>
        </p:txBody>
      </p:sp>
      <p:sp>
        <p:nvSpPr>
          <p:cNvPr id="18"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357158"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t>Montaż kominów dwupowłokowych</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61</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211970" name="Picture 2" descr="C:\Users\User\Desktop\rys5.jpg"/>
          <p:cNvPicPr>
            <a:picLocks noChangeAspect="1" noChangeArrowheads="1"/>
          </p:cNvPicPr>
          <p:nvPr/>
        </p:nvPicPr>
        <p:blipFill>
          <a:blip r:embed="rId3" cstate="print">
            <a:lum bright="-30000" contrast="40000"/>
          </a:blip>
          <a:srcRect l="23277" t="48356" r="33160" b="2083"/>
          <a:stretch>
            <a:fillRect/>
          </a:stretch>
        </p:blipFill>
        <p:spPr bwMode="auto">
          <a:xfrm rot="16200000">
            <a:off x="2105230" y="37851"/>
            <a:ext cx="4790667" cy="7715307"/>
          </a:xfrm>
          <a:prstGeom prst="rect">
            <a:avLst/>
          </a:prstGeom>
          <a:noFill/>
        </p:spPr>
      </p:pic>
      <p:sp>
        <p:nvSpPr>
          <p:cNvPr id="10" name="Prostokąt 9"/>
          <p:cNvSpPr/>
          <p:nvPr/>
        </p:nvSpPr>
        <p:spPr>
          <a:xfrm>
            <a:off x="5072066" y="5929330"/>
            <a:ext cx="3359381" cy="461665"/>
          </a:xfrm>
          <a:prstGeom prst="rect">
            <a:avLst/>
          </a:prstGeom>
          <a:ln>
            <a:solidFill>
              <a:schemeClr val="tx1"/>
            </a:solidFill>
          </a:ln>
        </p:spPr>
        <p:txBody>
          <a:bodyPr wrap="none">
            <a:spAutoFit/>
          </a:bodyPr>
          <a:lstStyle/>
          <a:p>
            <a:r>
              <a:rPr lang="pl-PL" sz="2400" dirty="0" err="1">
                <a:latin typeface="Arial Narrow" pitchFamily="34" charset="0"/>
              </a:rPr>
              <a:t>TRAWERSA</a:t>
            </a:r>
            <a:r>
              <a:rPr lang="pl-PL" sz="2400" dirty="0">
                <a:latin typeface="Arial Narrow" pitchFamily="34" charset="0"/>
              </a:rPr>
              <a:t> MONTAŻOWA</a:t>
            </a:r>
          </a:p>
        </p:txBody>
      </p:sp>
      <p:sp>
        <p:nvSpPr>
          <p:cNvPr id="11"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5" name="Line 5"/>
          <p:cNvSpPr>
            <a:spLocks noChangeShapeType="1"/>
          </p:cNvSpPr>
          <p:nvPr/>
        </p:nvSpPr>
        <p:spPr bwMode="auto">
          <a:xfrm>
            <a:off x="428625" y="6215063"/>
            <a:ext cx="8286750" cy="0"/>
          </a:xfrm>
          <a:prstGeom prst="line">
            <a:avLst/>
          </a:prstGeom>
          <a:noFill/>
          <a:ln w="19050">
            <a:solidFill>
              <a:schemeClr val="tx1"/>
            </a:solidFill>
            <a:round/>
            <a:headEnd/>
            <a:tailEnd/>
          </a:ln>
        </p:spPr>
        <p:txBody>
          <a:bodyPr>
            <a:spAutoFit/>
          </a:bodyPr>
          <a:lstStyle/>
          <a:p>
            <a:endParaRPr lang="pl-PL"/>
          </a:p>
        </p:txBody>
      </p:sp>
      <p:sp>
        <p:nvSpPr>
          <p:cNvPr id="52236" name="Prostokąt zaokrąglony 37"/>
          <p:cNvSpPr>
            <a:spLocks noChangeArrowheads="1"/>
          </p:cNvSpPr>
          <p:nvPr/>
        </p:nvSpPr>
        <p:spPr bwMode="auto">
          <a:xfrm>
            <a:off x="428625" y="5500688"/>
            <a:ext cx="8143875" cy="500062"/>
          </a:xfrm>
          <a:prstGeom prst="roundRect">
            <a:avLst>
              <a:gd name="adj" fmla="val 0"/>
            </a:avLst>
          </a:prstGeom>
          <a:solidFill>
            <a:schemeClr val="bg1"/>
          </a:solidFill>
          <a:ln w="9525" algn="ctr">
            <a:solidFill>
              <a:schemeClr val="tx1"/>
            </a:solidFill>
            <a:round/>
            <a:headEnd/>
            <a:tailEnd/>
          </a:ln>
        </p:spPr>
        <p:txBody>
          <a:bodyPr/>
          <a:lstStyle/>
          <a:p>
            <a:pPr algn="just" eaLnBrk="1" hangingPunct="1"/>
            <a:r>
              <a:rPr lang="pl-PL" altLang="pl-PL" sz="2200" dirty="0">
                <a:latin typeface="Arial Narrow" pitchFamily="34" charset="0"/>
                <a:cs typeface="Arial" charset="0"/>
              </a:rPr>
              <a:t>Szczegóły rozwiązań przewodu spalinowego komina dwupowłokowego</a:t>
            </a:r>
          </a:p>
        </p:txBody>
      </p:sp>
      <p:pic>
        <p:nvPicPr>
          <p:cNvPr id="52238" name="Obraz 19" descr="IMGP0223.JPG"/>
          <p:cNvPicPr>
            <a:picLocks noChangeAspect="1"/>
          </p:cNvPicPr>
          <p:nvPr/>
        </p:nvPicPr>
        <p:blipFill>
          <a:blip r:embed="rId3"/>
          <a:srcRect l="2339" b="28070"/>
          <a:stretch>
            <a:fillRect/>
          </a:stretch>
        </p:blipFill>
        <p:spPr bwMode="auto">
          <a:xfrm>
            <a:off x="3857620" y="1643050"/>
            <a:ext cx="2982912" cy="3500462"/>
          </a:xfrm>
          <a:prstGeom prst="rect">
            <a:avLst/>
          </a:prstGeom>
          <a:noFill/>
          <a:ln w="9525">
            <a:noFill/>
            <a:miter lim="800000"/>
            <a:headEnd/>
            <a:tailEnd/>
          </a:ln>
        </p:spPr>
      </p:pic>
      <p:pic>
        <p:nvPicPr>
          <p:cNvPr id="52239" name="Obraz 20" descr="IMGP0236.JPG"/>
          <p:cNvPicPr>
            <a:picLocks noChangeAspect="1"/>
          </p:cNvPicPr>
          <p:nvPr/>
        </p:nvPicPr>
        <p:blipFill>
          <a:blip r:embed="rId4"/>
          <a:srcRect l="50000" t="12500" r="7291" b="5469"/>
          <a:stretch>
            <a:fillRect/>
          </a:stretch>
        </p:blipFill>
        <p:spPr bwMode="auto">
          <a:xfrm>
            <a:off x="7000875" y="1643063"/>
            <a:ext cx="1449388" cy="3500449"/>
          </a:xfrm>
          <a:prstGeom prst="rect">
            <a:avLst/>
          </a:prstGeom>
          <a:noFill/>
          <a:ln w="9525">
            <a:noFill/>
            <a:miter lim="800000"/>
            <a:headEnd/>
            <a:tailEnd/>
          </a:ln>
        </p:spPr>
      </p:pic>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62</a:t>
            </a:fld>
            <a:endParaRPr lang="en-GB" sz="2000" b="1" dirty="0">
              <a:latin typeface="Georgia" pitchFamily="18" charset="0"/>
            </a:endParaRPr>
          </a:p>
        </p:txBody>
      </p:sp>
      <p:cxnSp>
        <p:nvCxnSpPr>
          <p:cNvPr id="11" name="Łącznik prosty 10"/>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12" name="Obraz 21" descr="P1090784.JPG"/>
          <p:cNvPicPr>
            <a:picLocks noChangeAspect="1"/>
          </p:cNvPicPr>
          <p:nvPr/>
        </p:nvPicPr>
        <p:blipFill>
          <a:blip r:embed="rId5"/>
          <a:srcRect l="16464"/>
          <a:stretch>
            <a:fillRect/>
          </a:stretch>
        </p:blipFill>
        <p:spPr bwMode="auto">
          <a:xfrm rot="5400000">
            <a:off x="362978" y="1875356"/>
            <a:ext cx="3500462" cy="3035856"/>
          </a:xfrm>
          <a:prstGeom prst="rect">
            <a:avLst/>
          </a:prstGeom>
          <a:noFill/>
          <a:ln w="9525">
            <a:noFill/>
            <a:miter lim="800000"/>
            <a:headEnd/>
            <a:tailEnd/>
          </a:ln>
        </p:spPr>
      </p:pic>
      <p:sp>
        <p:nvSpPr>
          <p:cNvPr id="13"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t>Montaż kominów dwupowłokowych</a:t>
            </a:r>
          </a:p>
        </p:txBody>
      </p:sp>
      <p:sp>
        <p:nvSpPr>
          <p:cNvPr id="15"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428596"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latin typeface="Arial Narrow" pitchFamily="34" charset="0"/>
              </a:rPr>
              <a:t>Zagadnienia eksploatacyjne – oceniany komin dwupowłokowy</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63</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3074" name="Picture 2" descr="D:\WiesKu\FUCHY\KOMIN MPEC DĘBICA\FOTO MPEC DĘBICA 12.09.2016\120_PANA\P1200377.JPG"/>
          <p:cNvPicPr>
            <a:picLocks noChangeAspect="1" noChangeArrowheads="1"/>
          </p:cNvPicPr>
          <p:nvPr/>
        </p:nvPicPr>
        <p:blipFill>
          <a:blip r:embed="rId3" cstate="print"/>
          <a:srcRect/>
          <a:stretch>
            <a:fillRect/>
          </a:stretch>
        </p:blipFill>
        <p:spPr bwMode="auto">
          <a:xfrm>
            <a:off x="4786314" y="1500174"/>
            <a:ext cx="3607619" cy="4810159"/>
          </a:xfrm>
          <a:prstGeom prst="rect">
            <a:avLst/>
          </a:prstGeom>
          <a:noFill/>
        </p:spPr>
      </p:pic>
      <p:pic>
        <p:nvPicPr>
          <p:cNvPr id="3075" name="Picture 3" descr="D:\WiesKu\FUCHY\KOMIN MPEC DĘBICA\FOTO MPEC DĘBICA 12.09.2016\120_PANA\P1200378.JPG"/>
          <p:cNvPicPr>
            <a:picLocks noChangeAspect="1" noChangeArrowheads="1"/>
          </p:cNvPicPr>
          <p:nvPr/>
        </p:nvPicPr>
        <p:blipFill>
          <a:blip r:embed="rId4" cstate="print"/>
          <a:srcRect/>
          <a:stretch>
            <a:fillRect/>
          </a:stretch>
        </p:blipFill>
        <p:spPr bwMode="auto">
          <a:xfrm>
            <a:off x="714348" y="1500174"/>
            <a:ext cx="3589760" cy="4786346"/>
          </a:xfrm>
          <a:prstGeom prst="rect">
            <a:avLst/>
          </a:prstGeom>
          <a:noFill/>
        </p:spPr>
      </p:pic>
      <p:sp>
        <p:nvSpPr>
          <p:cNvPr id="11"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357158" y="1428736"/>
            <a:ext cx="8286808"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430887"/>
          </a:xfrm>
          <a:prstGeom prst="rect">
            <a:avLst/>
          </a:prstGeom>
          <a:noFill/>
          <a:ln w="9525">
            <a:noFill/>
            <a:miter lim="800000"/>
            <a:headEnd/>
            <a:tailEnd/>
          </a:ln>
        </p:spPr>
        <p:txBody>
          <a:bodyPr anchor="ctr">
            <a:spAutoFit/>
          </a:bodyPr>
          <a:lstStyle/>
          <a:p>
            <a:pPr algn="ctr"/>
            <a:r>
              <a:rPr lang="pl-PL" sz="2200" dirty="0">
                <a:latin typeface="Arial Narrow" pitchFamily="34" charset="0"/>
              </a:rPr>
              <a:t>Zagadnienia eksploatacyjne – rewizja wewnętrzna, górna część przewodu</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64</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4098" name="Picture 2" descr="D:\WiesKu\FUCHY\KOMIN MPEC DĘBICA\FOTO MPEC DĘBICA 12.09.2016\120_PANA\P1200216.JPG"/>
          <p:cNvPicPr>
            <a:picLocks noChangeAspect="1" noChangeArrowheads="1"/>
          </p:cNvPicPr>
          <p:nvPr/>
        </p:nvPicPr>
        <p:blipFill>
          <a:blip r:embed="rId3" cstate="print"/>
          <a:srcRect/>
          <a:stretch>
            <a:fillRect/>
          </a:stretch>
        </p:blipFill>
        <p:spPr bwMode="auto">
          <a:xfrm>
            <a:off x="500034" y="1500174"/>
            <a:ext cx="5400000" cy="4050000"/>
          </a:xfrm>
          <a:prstGeom prst="rect">
            <a:avLst/>
          </a:prstGeom>
          <a:noFill/>
        </p:spPr>
      </p:pic>
      <p:pic>
        <p:nvPicPr>
          <p:cNvPr id="4099" name="Picture 3" descr="D:\WiesKu\FUCHY\KOMIN MPEC DĘBICA\FOTO MPEC DĘBICA 12.09.2016\120_PANA\P1200219.JPG"/>
          <p:cNvPicPr>
            <a:picLocks noChangeAspect="1" noChangeArrowheads="1"/>
          </p:cNvPicPr>
          <p:nvPr/>
        </p:nvPicPr>
        <p:blipFill>
          <a:blip r:embed="rId4" cstate="print"/>
          <a:srcRect/>
          <a:stretch>
            <a:fillRect/>
          </a:stretch>
        </p:blipFill>
        <p:spPr bwMode="auto">
          <a:xfrm>
            <a:off x="1142977" y="1714489"/>
            <a:ext cx="5400000" cy="4050000"/>
          </a:xfrm>
          <a:prstGeom prst="rect">
            <a:avLst/>
          </a:prstGeom>
          <a:noFill/>
        </p:spPr>
      </p:pic>
      <p:pic>
        <p:nvPicPr>
          <p:cNvPr id="4100" name="Picture 4" descr="D:\WiesKu\FUCHY\KOMIN MPEC DĘBICA\FOTO MPEC DĘBICA 12.09.2016\120_PANA\P1200227.JPG"/>
          <p:cNvPicPr>
            <a:picLocks noChangeAspect="1" noChangeArrowheads="1"/>
          </p:cNvPicPr>
          <p:nvPr/>
        </p:nvPicPr>
        <p:blipFill>
          <a:blip r:embed="rId5" cstate="print"/>
          <a:srcRect/>
          <a:stretch>
            <a:fillRect/>
          </a:stretch>
        </p:blipFill>
        <p:spPr bwMode="auto">
          <a:xfrm>
            <a:off x="2000232" y="2071679"/>
            <a:ext cx="5400000" cy="4050001"/>
          </a:xfrm>
          <a:prstGeom prst="rect">
            <a:avLst/>
          </a:prstGeom>
          <a:noFill/>
        </p:spPr>
      </p:pic>
      <p:pic>
        <p:nvPicPr>
          <p:cNvPr id="4101" name="Picture 5" descr="D:\WiesKu\FUCHY\KOMIN MPEC DĘBICA\FOTO MPEC DĘBICA 12.09.2016\120_PANA\P1200231.JPG"/>
          <p:cNvPicPr>
            <a:picLocks noChangeAspect="1" noChangeArrowheads="1"/>
          </p:cNvPicPr>
          <p:nvPr/>
        </p:nvPicPr>
        <p:blipFill>
          <a:blip r:embed="rId6" cstate="print"/>
          <a:srcRect/>
          <a:stretch>
            <a:fillRect/>
          </a:stretch>
        </p:blipFill>
        <p:spPr bwMode="auto">
          <a:xfrm>
            <a:off x="3071802" y="2357430"/>
            <a:ext cx="5400000" cy="4050001"/>
          </a:xfrm>
          <a:prstGeom prst="rect">
            <a:avLst/>
          </a:prstGeom>
          <a:noFill/>
        </p:spPr>
      </p:pic>
      <p:sp>
        <p:nvSpPr>
          <p:cNvPr id="14"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15" name="Picture 1" descr="C:\Users\User\Desktop\Nowy folder\Nowy folder\P1200232.JPG"/>
          <p:cNvPicPr>
            <a:picLocks noChangeAspect="1" noChangeArrowheads="1"/>
          </p:cNvPicPr>
          <p:nvPr/>
        </p:nvPicPr>
        <p:blipFill>
          <a:blip r:embed="rId7" cstate="print">
            <a:lum bright="-10000" contrast="20000"/>
          </a:blip>
          <a:srcRect l="36807" t="27943" r="42927" b="50440"/>
          <a:stretch>
            <a:fillRect/>
          </a:stretch>
        </p:blipFill>
        <p:spPr bwMode="auto">
          <a:xfrm>
            <a:off x="3893339" y="2714620"/>
            <a:ext cx="4107685" cy="3286148"/>
          </a:xfrm>
          <a:prstGeom prst="rect">
            <a:avLst/>
          </a:prstGeom>
          <a:noFill/>
          <a:ln w="28575">
            <a:solidFill>
              <a:srgbClr val="002060"/>
            </a:solidFill>
          </a:ln>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500" fill="hold"/>
                                        <p:tgtEl>
                                          <p:spTgt spid="4099"/>
                                        </p:tgtEl>
                                        <p:attrNameLst>
                                          <p:attrName>ppt_w</p:attrName>
                                        </p:attrNameLst>
                                      </p:cBhvr>
                                      <p:tavLst>
                                        <p:tav tm="0">
                                          <p:val>
                                            <p:fltVal val="0"/>
                                          </p:val>
                                        </p:tav>
                                        <p:tav tm="100000">
                                          <p:val>
                                            <p:strVal val="#ppt_w"/>
                                          </p:val>
                                        </p:tav>
                                      </p:tavLst>
                                    </p:anim>
                                    <p:anim calcmode="lin" valueType="num">
                                      <p:cBhvr>
                                        <p:cTn id="8" dur="500" fill="hold"/>
                                        <p:tgtEl>
                                          <p:spTgt spid="409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4100"/>
                                        </p:tgtEl>
                                        <p:attrNameLst>
                                          <p:attrName>style.visibility</p:attrName>
                                        </p:attrNameLst>
                                      </p:cBhvr>
                                      <p:to>
                                        <p:strVal val="visible"/>
                                      </p:to>
                                    </p:set>
                                    <p:anim calcmode="lin" valueType="num">
                                      <p:cBhvr>
                                        <p:cTn id="13" dur="500" fill="hold"/>
                                        <p:tgtEl>
                                          <p:spTgt spid="4100"/>
                                        </p:tgtEl>
                                        <p:attrNameLst>
                                          <p:attrName>ppt_w</p:attrName>
                                        </p:attrNameLst>
                                      </p:cBhvr>
                                      <p:tavLst>
                                        <p:tav tm="0">
                                          <p:val>
                                            <p:fltVal val="0"/>
                                          </p:val>
                                        </p:tav>
                                        <p:tav tm="100000">
                                          <p:val>
                                            <p:strVal val="#ppt_w"/>
                                          </p:val>
                                        </p:tav>
                                      </p:tavLst>
                                    </p:anim>
                                    <p:anim calcmode="lin" valueType="num">
                                      <p:cBhvr>
                                        <p:cTn id="14" dur="500" fill="hold"/>
                                        <p:tgtEl>
                                          <p:spTgt spid="4100"/>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4101"/>
                                        </p:tgtEl>
                                        <p:attrNameLst>
                                          <p:attrName>style.visibility</p:attrName>
                                        </p:attrNameLst>
                                      </p:cBhvr>
                                      <p:to>
                                        <p:strVal val="visible"/>
                                      </p:to>
                                    </p:set>
                                    <p:anim calcmode="lin" valueType="num">
                                      <p:cBhvr>
                                        <p:cTn id="19" dur="500" fill="hold"/>
                                        <p:tgtEl>
                                          <p:spTgt spid="4101"/>
                                        </p:tgtEl>
                                        <p:attrNameLst>
                                          <p:attrName>ppt_w</p:attrName>
                                        </p:attrNameLst>
                                      </p:cBhvr>
                                      <p:tavLst>
                                        <p:tav tm="0">
                                          <p:val>
                                            <p:fltVal val="0"/>
                                          </p:val>
                                        </p:tav>
                                        <p:tav tm="100000">
                                          <p:val>
                                            <p:strVal val="#ppt_w"/>
                                          </p:val>
                                        </p:tav>
                                      </p:tavLst>
                                    </p:anim>
                                    <p:anim calcmode="lin" valueType="num">
                                      <p:cBhvr>
                                        <p:cTn id="20" dur="500" fill="hold"/>
                                        <p:tgtEl>
                                          <p:spTgt spid="4101"/>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Prostokąt zaokrąglony 37"/>
          <p:cNvSpPr>
            <a:spLocks noChangeArrowheads="1"/>
          </p:cNvSpPr>
          <p:nvPr/>
        </p:nvSpPr>
        <p:spPr bwMode="auto">
          <a:xfrm>
            <a:off x="428596"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65</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3" name="Picture 3" descr="D:\WiesKu\FUCHY\KOMIN MPEC DĘBICA\FOTO MPEC DĘBICA 12.09.2016\120_PANA\P1200234.JPG"/>
          <p:cNvPicPr>
            <a:picLocks noChangeAspect="1" noChangeArrowheads="1"/>
          </p:cNvPicPr>
          <p:nvPr/>
        </p:nvPicPr>
        <p:blipFill>
          <a:blip r:embed="rId3" cstate="print"/>
          <a:srcRect/>
          <a:stretch>
            <a:fillRect/>
          </a:stretch>
        </p:blipFill>
        <p:spPr bwMode="auto">
          <a:xfrm>
            <a:off x="500034" y="1500174"/>
            <a:ext cx="5400000" cy="4050000"/>
          </a:xfrm>
          <a:prstGeom prst="rect">
            <a:avLst/>
          </a:prstGeom>
          <a:noFill/>
        </p:spPr>
      </p:pic>
      <p:pic>
        <p:nvPicPr>
          <p:cNvPr id="4" name="Picture 4" descr="D:\WiesKu\FUCHY\KOMIN MPEC DĘBICA\FOTO MPEC DĘBICA 12.09.2016\120_PANA\P1200243.JPG"/>
          <p:cNvPicPr>
            <a:picLocks noChangeAspect="1" noChangeArrowheads="1"/>
          </p:cNvPicPr>
          <p:nvPr/>
        </p:nvPicPr>
        <p:blipFill>
          <a:blip r:embed="rId4" cstate="print"/>
          <a:srcRect/>
          <a:stretch>
            <a:fillRect/>
          </a:stretch>
        </p:blipFill>
        <p:spPr bwMode="auto">
          <a:xfrm>
            <a:off x="1000100" y="1785926"/>
            <a:ext cx="5400000" cy="4050000"/>
          </a:xfrm>
          <a:prstGeom prst="rect">
            <a:avLst/>
          </a:prstGeom>
          <a:noFill/>
        </p:spPr>
      </p:pic>
      <p:pic>
        <p:nvPicPr>
          <p:cNvPr id="5126" name="Picture 6" descr="D:\WiesKu\FUCHY\KOMIN MPEC DĘBICA\FOTO MPEC DĘBICA 12.09.2016\120_PANA\P1200250.JPG"/>
          <p:cNvPicPr>
            <a:picLocks noChangeAspect="1" noChangeArrowheads="1"/>
          </p:cNvPicPr>
          <p:nvPr/>
        </p:nvPicPr>
        <p:blipFill>
          <a:blip r:embed="rId5" cstate="print"/>
          <a:srcRect/>
          <a:stretch>
            <a:fillRect/>
          </a:stretch>
        </p:blipFill>
        <p:spPr bwMode="auto">
          <a:xfrm>
            <a:off x="2000232" y="2071678"/>
            <a:ext cx="5400000" cy="4050000"/>
          </a:xfrm>
          <a:prstGeom prst="rect">
            <a:avLst/>
          </a:prstGeom>
          <a:noFill/>
        </p:spPr>
      </p:pic>
      <p:pic>
        <p:nvPicPr>
          <p:cNvPr id="5125" name="Picture 5" descr="D:\WiesKu\FUCHY\KOMIN MPEC DĘBICA\FOTO MPEC DĘBICA 12.09.2016\120_PANA\P1200249.JPG"/>
          <p:cNvPicPr>
            <a:picLocks noChangeAspect="1" noChangeArrowheads="1"/>
          </p:cNvPicPr>
          <p:nvPr/>
        </p:nvPicPr>
        <p:blipFill>
          <a:blip r:embed="rId6" cstate="print"/>
          <a:srcRect/>
          <a:stretch>
            <a:fillRect/>
          </a:stretch>
        </p:blipFill>
        <p:spPr bwMode="auto">
          <a:xfrm>
            <a:off x="3071802" y="2285992"/>
            <a:ext cx="5400000" cy="4050001"/>
          </a:xfrm>
          <a:prstGeom prst="rect">
            <a:avLst/>
          </a:prstGeom>
          <a:noFill/>
        </p:spPr>
      </p:pic>
      <p:sp>
        <p:nvSpPr>
          <p:cNvPr id="14"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5" name="Rectangle 1"/>
          <p:cNvSpPr>
            <a:spLocks noChangeArrowheads="1"/>
          </p:cNvSpPr>
          <p:nvPr/>
        </p:nvSpPr>
        <p:spPr bwMode="auto">
          <a:xfrm>
            <a:off x="214282" y="714356"/>
            <a:ext cx="8501062" cy="430887"/>
          </a:xfrm>
          <a:prstGeom prst="rect">
            <a:avLst/>
          </a:prstGeom>
          <a:noFill/>
          <a:ln w="9525">
            <a:noFill/>
            <a:miter lim="800000"/>
            <a:headEnd/>
            <a:tailEnd/>
          </a:ln>
        </p:spPr>
        <p:txBody>
          <a:bodyPr anchor="ctr">
            <a:spAutoFit/>
          </a:bodyPr>
          <a:lstStyle/>
          <a:p>
            <a:pPr algn="ctr"/>
            <a:r>
              <a:rPr lang="pl-PL" sz="2200" dirty="0">
                <a:latin typeface="Arial Narrow" pitchFamily="34" charset="0"/>
              </a:rPr>
              <a:t>Zagadnienia eksploatacyjne – rewizja wewnętrzna, dolna część przewodu</a:t>
            </a:r>
          </a:p>
        </p:txBody>
      </p:sp>
      <p:sp>
        <p:nvSpPr>
          <p:cNvPr id="17"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pic>
        <p:nvPicPr>
          <p:cNvPr id="18" name="Picture 2" descr="C:\Users\User\Desktop\Nowy folder\Nowy folder\P1200249.JPG"/>
          <p:cNvPicPr>
            <a:picLocks noChangeAspect="1" noChangeArrowheads="1"/>
          </p:cNvPicPr>
          <p:nvPr/>
        </p:nvPicPr>
        <p:blipFill>
          <a:blip r:embed="rId7" cstate="print">
            <a:lum bright="-20000" contrast="30000"/>
          </a:blip>
          <a:srcRect l="53578" t="19844" r="22706" b="56734"/>
          <a:stretch>
            <a:fillRect/>
          </a:stretch>
        </p:blipFill>
        <p:spPr bwMode="auto">
          <a:xfrm>
            <a:off x="3714744" y="2643182"/>
            <a:ext cx="4436300" cy="3286148"/>
          </a:xfrm>
          <a:prstGeom prst="rect">
            <a:avLst/>
          </a:prstGeom>
          <a:noFill/>
          <a:ln w="31750" cmpd="sng">
            <a:solidFill>
              <a:srgbClr val="333399"/>
            </a:solidFill>
          </a:ln>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5126"/>
                                        </p:tgtEl>
                                        <p:attrNameLst>
                                          <p:attrName>style.visibility</p:attrName>
                                        </p:attrNameLst>
                                      </p:cBhvr>
                                      <p:to>
                                        <p:strVal val="visible"/>
                                      </p:to>
                                    </p:set>
                                    <p:anim calcmode="lin" valueType="num">
                                      <p:cBhvr>
                                        <p:cTn id="13" dur="500" fill="hold"/>
                                        <p:tgtEl>
                                          <p:spTgt spid="5126"/>
                                        </p:tgtEl>
                                        <p:attrNameLst>
                                          <p:attrName>ppt_w</p:attrName>
                                        </p:attrNameLst>
                                      </p:cBhvr>
                                      <p:tavLst>
                                        <p:tav tm="0">
                                          <p:val>
                                            <p:fltVal val="0"/>
                                          </p:val>
                                        </p:tav>
                                        <p:tav tm="100000">
                                          <p:val>
                                            <p:strVal val="#ppt_w"/>
                                          </p:val>
                                        </p:tav>
                                      </p:tavLst>
                                    </p:anim>
                                    <p:anim calcmode="lin" valueType="num">
                                      <p:cBhvr>
                                        <p:cTn id="14" dur="500" fill="hold"/>
                                        <p:tgtEl>
                                          <p:spTgt spid="5126"/>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5125"/>
                                        </p:tgtEl>
                                        <p:attrNameLst>
                                          <p:attrName>style.visibility</p:attrName>
                                        </p:attrNameLst>
                                      </p:cBhvr>
                                      <p:to>
                                        <p:strVal val="visible"/>
                                      </p:to>
                                    </p:set>
                                    <p:anim calcmode="lin" valueType="num">
                                      <p:cBhvr>
                                        <p:cTn id="19" dur="500" fill="hold"/>
                                        <p:tgtEl>
                                          <p:spTgt spid="5125"/>
                                        </p:tgtEl>
                                        <p:attrNameLst>
                                          <p:attrName>ppt_w</p:attrName>
                                        </p:attrNameLst>
                                      </p:cBhvr>
                                      <p:tavLst>
                                        <p:tav tm="0">
                                          <p:val>
                                            <p:fltVal val="0"/>
                                          </p:val>
                                        </p:tav>
                                        <p:tav tm="100000">
                                          <p:val>
                                            <p:strVal val="#ppt_w"/>
                                          </p:val>
                                        </p:tav>
                                      </p:tavLst>
                                    </p:anim>
                                    <p:anim calcmode="lin" valueType="num">
                                      <p:cBhvr>
                                        <p:cTn id="20" dur="500" fill="hold"/>
                                        <p:tgtEl>
                                          <p:spTgt spid="5125"/>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down)">
                                      <p:cBhvr>
                                        <p:cTn id="2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428596" y="714356"/>
            <a:ext cx="8143874"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428596" y="1428736"/>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latin typeface="Arial Narrow" pitchFamily="34" charset="0"/>
              </a:rPr>
              <a:t>Zagadnienia eksploatacyjne – rzeczywista intensywność korozji</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66</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graphicFrame>
        <p:nvGraphicFramePr>
          <p:cNvPr id="14" name="Tabela 13"/>
          <p:cNvGraphicFramePr>
            <a:graphicFrameLocks noGrp="1"/>
          </p:cNvGraphicFramePr>
          <p:nvPr/>
        </p:nvGraphicFramePr>
        <p:xfrm>
          <a:off x="642910" y="1571612"/>
          <a:ext cx="7715302" cy="4643468"/>
        </p:xfrm>
        <a:graphic>
          <a:graphicData uri="http://schemas.openxmlformats.org/drawingml/2006/table">
            <a:tbl>
              <a:tblPr/>
              <a:tblGrid>
                <a:gridCol w="595362">
                  <a:extLst>
                    <a:ext uri="{9D8B030D-6E8A-4147-A177-3AD203B41FA5}">
                      <a16:colId xmlns:a16="http://schemas.microsoft.com/office/drawing/2014/main" xmlns="" val="20000"/>
                    </a:ext>
                  </a:extLst>
                </a:gridCol>
                <a:gridCol w="1358960">
                  <a:extLst>
                    <a:ext uri="{9D8B030D-6E8A-4147-A177-3AD203B41FA5}">
                      <a16:colId xmlns:a16="http://schemas.microsoft.com/office/drawing/2014/main" xmlns="" val="20001"/>
                    </a:ext>
                  </a:extLst>
                </a:gridCol>
                <a:gridCol w="1440027">
                  <a:extLst>
                    <a:ext uri="{9D8B030D-6E8A-4147-A177-3AD203B41FA5}">
                      <a16:colId xmlns:a16="http://schemas.microsoft.com/office/drawing/2014/main" xmlns="" val="20002"/>
                    </a:ext>
                  </a:extLst>
                </a:gridCol>
                <a:gridCol w="1440027">
                  <a:extLst>
                    <a:ext uri="{9D8B030D-6E8A-4147-A177-3AD203B41FA5}">
                      <a16:colId xmlns:a16="http://schemas.microsoft.com/office/drawing/2014/main" xmlns="" val="20003"/>
                    </a:ext>
                  </a:extLst>
                </a:gridCol>
                <a:gridCol w="1440027">
                  <a:extLst>
                    <a:ext uri="{9D8B030D-6E8A-4147-A177-3AD203B41FA5}">
                      <a16:colId xmlns:a16="http://schemas.microsoft.com/office/drawing/2014/main" xmlns="" val="20004"/>
                    </a:ext>
                  </a:extLst>
                </a:gridCol>
                <a:gridCol w="1440899">
                  <a:extLst>
                    <a:ext uri="{9D8B030D-6E8A-4147-A177-3AD203B41FA5}">
                      <a16:colId xmlns:a16="http://schemas.microsoft.com/office/drawing/2014/main" xmlns="" val="20005"/>
                    </a:ext>
                  </a:extLst>
                </a:gridCol>
              </a:tblGrid>
              <a:tr h="1329347">
                <a:tc>
                  <a:txBody>
                    <a:bodyPr/>
                    <a:lstStyle/>
                    <a:p>
                      <a:pPr algn="ctr" hangingPunct="0">
                        <a:lnSpc>
                          <a:spcPts val="1800"/>
                        </a:lnSpc>
                        <a:spcAft>
                          <a:spcPts val="0"/>
                        </a:spcAft>
                      </a:pPr>
                      <a:r>
                        <a:rPr lang="pl-PL" sz="1800" b="1" dirty="0">
                          <a:latin typeface="Arial Narrow" pitchFamily="34" charset="0"/>
                          <a:ea typeface="Times New Roman"/>
                          <a:cs typeface="Times New Roman"/>
                        </a:rPr>
                        <a:t>Lp.</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Oznaczenie poziomu pomiarowego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dirty="0">
                          <a:latin typeface="Arial Narrow" pitchFamily="34" charset="0"/>
                          <a:ea typeface="Times New Roman"/>
                          <a:cs typeface="Times New Roman"/>
                        </a:rPr>
                        <a:t>Grubość początkowa, projektowana VIII–2010 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dirty="0">
                          <a:latin typeface="Arial Narrow" pitchFamily="34" charset="0"/>
                          <a:ea typeface="Times New Roman"/>
                          <a:cs typeface="Times New Roman"/>
                        </a:rPr>
                        <a:t>Grubość średnia </a:t>
                      </a:r>
                    </a:p>
                    <a:p>
                      <a:pPr algn="ctr" hangingPunct="0">
                        <a:lnSpc>
                          <a:spcPts val="1800"/>
                        </a:lnSpc>
                        <a:spcAft>
                          <a:spcPts val="0"/>
                        </a:spcAft>
                      </a:pPr>
                      <a:r>
                        <a:rPr lang="pl-PL" sz="1800" b="1" dirty="0">
                          <a:latin typeface="Arial Narrow" pitchFamily="34" charset="0"/>
                          <a:ea typeface="Times New Roman"/>
                          <a:cs typeface="Times New Roman"/>
                        </a:rPr>
                        <a:t>z pomiarów </a:t>
                      </a:r>
                    </a:p>
                    <a:p>
                      <a:pPr algn="ctr" hangingPunct="0">
                        <a:lnSpc>
                          <a:spcPts val="1800"/>
                        </a:lnSpc>
                        <a:spcAft>
                          <a:spcPts val="0"/>
                        </a:spcAft>
                      </a:pPr>
                      <a:r>
                        <a:rPr lang="pl-PL" sz="1800" b="1" dirty="0">
                          <a:latin typeface="Arial Narrow" pitchFamily="34" charset="0"/>
                          <a:ea typeface="Times New Roman"/>
                          <a:cs typeface="Times New Roman"/>
                        </a:rPr>
                        <a:t>IX–2016 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Średni postęp korozji</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Intensywność korozji</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332337">
                <a:tc gridSpan="2">
                  <a:txBody>
                    <a:bodyPr/>
                    <a:lstStyle/>
                    <a:p>
                      <a:pPr algn="ctr" hangingPunct="0">
                        <a:lnSpc>
                          <a:spcPts val="1800"/>
                        </a:lnSpc>
                        <a:spcAft>
                          <a:spcPts val="0"/>
                        </a:spcAft>
                      </a:pPr>
                      <a:r>
                        <a:rPr lang="pl-PL" sz="1800" b="1">
                          <a:latin typeface="Arial Narrow" pitchFamily="34" charset="0"/>
                          <a:ea typeface="Times New Roman"/>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hMerge="1">
                  <a:txBody>
                    <a:bodyPr/>
                    <a:lstStyle/>
                    <a:p>
                      <a:endParaRPr lang="pl-PL"/>
                    </a:p>
                  </a:txBody>
                  <a:tcPr/>
                </a:tc>
                <a:tc gridSpan="3">
                  <a:txBody>
                    <a:bodyPr/>
                    <a:lstStyle/>
                    <a:p>
                      <a:pPr algn="ctr" hangingPunct="0">
                        <a:lnSpc>
                          <a:spcPts val="1800"/>
                        </a:lnSpc>
                        <a:spcAft>
                          <a:spcPts val="0"/>
                        </a:spcAft>
                      </a:pPr>
                      <a:r>
                        <a:rPr lang="pl-PL" sz="1800" b="1" dirty="0">
                          <a:latin typeface="Arial Narrow" pitchFamily="34" charset="0"/>
                          <a:ea typeface="Times New Roman"/>
                          <a:cs typeface="Times New Roman"/>
                        </a:rPr>
                        <a:t>mm]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hMerge="1">
                  <a:txBody>
                    <a:bodyPr/>
                    <a:lstStyle/>
                    <a:p>
                      <a:endParaRPr lang="pl-PL"/>
                    </a:p>
                  </a:txBody>
                  <a:tcPr/>
                </a:tc>
                <a:tc hMerge="1">
                  <a:txBody>
                    <a:bodyPr/>
                    <a:lstStyle/>
                    <a:p>
                      <a:endParaRPr lang="pl-PL"/>
                    </a:p>
                  </a:txBody>
                  <a:tcPr/>
                </a:tc>
                <a:tc>
                  <a:txBody>
                    <a:bodyPr/>
                    <a:lstStyle/>
                    <a:p>
                      <a:pPr algn="ctr" hangingPunct="0">
                        <a:lnSpc>
                          <a:spcPts val="1800"/>
                        </a:lnSpc>
                        <a:spcAft>
                          <a:spcPts val="0"/>
                        </a:spcAft>
                      </a:pPr>
                      <a:r>
                        <a:rPr lang="pl-PL" sz="1800" b="1">
                          <a:latin typeface="Arial Narrow" pitchFamily="34" charset="0"/>
                          <a:ea typeface="Times New Roman"/>
                          <a:cs typeface="Times New Roman"/>
                        </a:rPr>
                        <a:t>[mm/rok]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349876">
                <a:tc>
                  <a:txBody>
                    <a:bodyPr/>
                    <a:lstStyle/>
                    <a:p>
                      <a:pPr algn="ctr" hangingPunct="0">
                        <a:lnSpc>
                          <a:spcPts val="1800"/>
                        </a:lnSpc>
                        <a:spcAft>
                          <a:spcPts val="0"/>
                        </a:spcAft>
                      </a:pPr>
                      <a:r>
                        <a:rPr lang="pl-PL" sz="1800" b="1">
                          <a:latin typeface="Arial Narrow" pitchFamily="34" charset="0"/>
                          <a:ea typeface="Times New Roman"/>
                          <a:cs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+58,57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3,738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0,262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0,044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349876">
                <a:tc>
                  <a:txBody>
                    <a:bodyPr/>
                    <a:lstStyle/>
                    <a:p>
                      <a:pPr algn="ctr" hangingPunct="0">
                        <a:lnSpc>
                          <a:spcPts val="1800"/>
                        </a:lnSpc>
                        <a:spcAft>
                          <a:spcPts val="0"/>
                        </a:spcAft>
                      </a:pPr>
                      <a:r>
                        <a:rPr lang="pl-PL" sz="1800" b="1">
                          <a:latin typeface="Arial Narrow" pitchFamily="34" charset="0"/>
                          <a:ea typeface="Times New Roman"/>
                          <a:cs typeface="Times New Roman"/>
                        </a:rPr>
                        <a:t>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+46,95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3,875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0,125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349876">
                <a:tc>
                  <a:txBody>
                    <a:bodyPr/>
                    <a:lstStyle/>
                    <a:p>
                      <a:pPr algn="ctr" hangingPunct="0">
                        <a:lnSpc>
                          <a:spcPts val="1800"/>
                        </a:lnSpc>
                        <a:spcAft>
                          <a:spcPts val="0"/>
                        </a:spcAft>
                      </a:pPr>
                      <a:r>
                        <a:rPr lang="pl-PL" sz="1800" b="1">
                          <a:latin typeface="Arial Narrow" pitchFamily="34" charset="0"/>
                          <a:ea typeface="Times New Roman"/>
                          <a:cs typeface="Times New Roman"/>
                        </a:rPr>
                        <a:t>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+31,60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3,950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0,050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0,008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350799">
                <a:tc>
                  <a:txBody>
                    <a:bodyPr/>
                    <a:lstStyle/>
                    <a:p>
                      <a:pPr algn="ctr" hangingPunct="0">
                        <a:lnSpc>
                          <a:spcPts val="1800"/>
                        </a:lnSpc>
                        <a:spcAft>
                          <a:spcPts val="0"/>
                        </a:spcAft>
                      </a:pPr>
                      <a:r>
                        <a:rPr lang="pl-PL" sz="1800" b="1" dirty="0">
                          <a:latin typeface="Arial Narrow" pitchFamily="34" charset="0"/>
                          <a:ea typeface="Times New Roman"/>
                          <a:cs typeface="Times New Roman"/>
                        </a:rPr>
                        <a:t>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+15,40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3,788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0,212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dirty="0">
                          <a:latin typeface="Arial Narrow" pitchFamily="34" charset="0"/>
                          <a:ea typeface="Times New Roman"/>
                          <a:cs typeface="Times New Roman"/>
                        </a:rPr>
                        <a:t>0,035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349876">
                <a:tc>
                  <a:txBody>
                    <a:bodyPr/>
                    <a:lstStyle/>
                    <a:p>
                      <a:pPr algn="ctr" hangingPunct="0">
                        <a:lnSpc>
                          <a:spcPts val="1800"/>
                        </a:lnSpc>
                        <a:spcAft>
                          <a:spcPts val="0"/>
                        </a:spcAft>
                      </a:pPr>
                      <a:r>
                        <a:rPr lang="pl-PL" sz="1800" b="1">
                          <a:latin typeface="Arial Narrow" pitchFamily="34" charset="0"/>
                          <a:ea typeface="Times New Roman"/>
                          <a:cs typeface="Times New Roman"/>
                        </a:rPr>
                        <a:t>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+12,70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3,875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0,125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349876">
                <a:tc>
                  <a:txBody>
                    <a:bodyPr/>
                    <a:lstStyle/>
                    <a:p>
                      <a:pPr algn="ctr" hangingPunct="0">
                        <a:lnSpc>
                          <a:spcPts val="1800"/>
                        </a:lnSpc>
                        <a:spcAft>
                          <a:spcPts val="0"/>
                        </a:spcAft>
                      </a:pPr>
                      <a:r>
                        <a:rPr lang="pl-PL" sz="1800" b="1">
                          <a:latin typeface="Arial Narrow" pitchFamily="34" charset="0"/>
                          <a:ea typeface="Times New Roman"/>
                          <a:cs typeface="Times New Roman"/>
                        </a:rPr>
                        <a:t>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+11,50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3,862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0,138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0,023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349876">
                <a:tc>
                  <a:txBody>
                    <a:bodyPr/>
                    <a:lstStyle/>
                    <a:p>
                      <a:pPr algn="ctr" hangingPunct="0">
                        <a:lnSpc>
                          <a:spcPts val="1800"/>
                        </a:lnSpc>
                        <a:spcAft>
                          <a:spcPts val="0"/>
                        </a:spcAft>
                      </a:pPr>
                      <a:r>
                        <a:rPr lang="pl-PL" sz="1800" b="1">
                          <a:latin typeface="Arial Narrow" pitchFamily="34" charset="0"/>
                          <a:ea typeface="Times New Roman"/>
                          <a:cs typeface="Times New Roman"/>
                        </a:rPr>
                        <a:t>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+1,15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Times New Roman"/>
                        </a:rPr>
                        <a:t>4,950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dirty="0">
                          <a:latin typeface="Arial Narrow" pitchFamily="34" charset="0"/>
                          <a:ea typeface="Times New Roman"/>
                          <a:cs typeface="Times New Roman"/>
                        </a:rPr>
                        <a:t>0,050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dirty="0">
                          <a:latin typeface="Arial Narrow" pitchFamily="34" charset="0"/>
                          <a:ea typeface="Times New Roman"/>
                          <a:cs typeface="Times New Roman"/>
                        </a:rPr>
                        <a:t>0,008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8"/>
                  </a:ext>
                </a:extLst>
              </a:tr>
              <a:tr h="531729">
                <a:tc>
                  <a:txBody>
                    <a:bodyPr/>
                    <a:lstStyle/>
                    <a:p>
                      <a:pPr algn="ctr" hangingPunct="0">
                        <a:lnSpc>
                          <a:spcPts val="1800"/>
                        </a:lnSpc>
                        <a:spcAft>
                          <a:spcPts val="0"/>
                        </a:spcAft>
                      </a:pPr>
                      <a:r>
                        <a:rPr lang="pl-PL" sz="1800" b="1" dirty="0">
                          <a:latin typeface="Arial Narrow" pitchFamily="34" charset="0"/>
                          <a:ea typeface="Times New Roman"/>
                          <a:cs typeface="Times New Roman"/>
                        </a:rPr>
                        <a:t>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l" hangingPunct="0">
                        <a:lnSpc>
                          <a:spcPts val="1800"/>
                        </a:lnSpc>
                        <a:spcAft>
                          <a:spcPts val="0"/>
                        </a:spcAft>
                      </a:pPr>
                      <a:r>
                        <a:rPr lang="pl-PL" sz="1800" b="1" baseline="0" dirty="0">
                          <a:latin typeface="Arial Narrow" pitchFamily="34" charset="0"/>
                          <a:ea typeface="Times New Roman"/>
                          <a:cs typeface="Times New Roman"/>
                        </a:rPr>
                        <a:t>Minimalna g</a:t>
                      </a:r>
                      <a:r>
                        <a:rPr lang="pl-PL" sz="1800" b="1" dirty="0">
                          <a:latin typeface="Arial Narrow" pitchFamily="34" charset="0"/>
                          <a:ea typeface="Times New Roman"/>
                          <a:cs typeface="Times New Roman"/>
                        </a:rPr>
                        <a:t>rubość</a:t>
                      </a:r>
                      <a:r>
                        <a:rPr lang="pl-PL" sz="1800" b="1" baseline="0" dirty="0">
                          <a:latin typeface="Arial Narrow" pitchFamily="34" charset="0"/>
                          <a:ea typeface="Times New Roman"/>
                          <a:cs typeface="Times New Roman"/>
                        </a:rPr>
                        <a:t> pomierzona </a:t>
                      </a:r>
                      <a:r>
                        <a:rPr lang="pl-PL" sz="1800" b="1" baseline="0" dirty="0" err="1">
                          <a:latin typeface="Arial Narrow" pitchFamily="34" charset="0"/>
                          <a:ea typeface="Times New Roman"/>
                          <a:cs typeface="Times New Roman"/>
                        </a:rPr>
                        <a:t>t</a:t>
                      </a:r>
                      <a:r>
                        <a:rPr lang="pl-PL" sz="1200" b="1" baseline="0" dirty="0" err="1">
                          <a:latin typeface="Arial Narrow" pitchFamily="34" charset="0"/>
                          <a:ea typeface="Times New Roman"/>
                          <a:cs typeface="Times New Roman"/>
                        </a:rPr>
                        <a:t>min</a:t>
                      </a:r>
                      <a:r>
                        <a:rPr lang="pl-PL" sz="1800" b="1" baseline="0" dirty="0">
                          <a:latin typeface="Arial Narrow" pitchFamily="34" charset="0"/>
                          <a:ea typeface="Times New Roman"/>
                          <a:cs typeface="Times New Roman"/>
                        </a:rPr>
                        <a:t> = 3,6 mm</a:t>
                      </a:r>
                    </a:p>
                    <a:p>
                      <a:pPr algn="l" hangingPunct="0">
                        <a:lnSpc>
                          <a:spcPts val="1800"/>
                        </a:lnSpc>
                        <a:spcAft>
                          <a:spcPts val="0"/>
                        </a:spcAft>
                      </a:pPr>
                      <a:r>
                        <a:rPr lang="pl-PL" sz="1800" b="1" baseline="0" dirty="0">
                          <a:latin typeface="Arial Narrow" pitchFamily="34" charset="0"/>
                          <a:ea typeface="Times New Roman"/>
                          <a:cs typeface="Times New Roman"/>
                        </a:rPr>
                        <a:t>Intensywność korozji </a:t>
                      </a:r>
                      <a:r>
                        <a:rPr lang="pl-PL" sz="1800" b="1" baseline="0" dirty="0" err="1">
                          <a:latin typeface="Arial Narrow" pitchFamily="34" charset="0"/>
                          <a:ea typeface="Times New Roman"/>
                          <a:cs typeface="Times New Roman"/>
                        </a:rPr>
                        <a:t>max</a:t>
                      </a:r>
                      <a:r>
                        <a:rPr lang="pl-PL" sz="1800" b="1" baseline="0" dirty="0">
                          <a:latin typeface="Arial Narrow" pitchFamily="34" charset="0"/>
                          <a:ea typeface="Times New Roman"/>
                          <a:cs typeface="Times New Roman"/>
                        </a:rPr>
                        <a:t>. </a:t>
                      </a:r>
                      <a:r>
                        <a:rPr lang="pl-PL" sz="1800" b="1" baseline="0" dirty="0" err="1">
                          <a:latin typeface="GreekC" pitchFamily="2" charset="0"/>
                          <a:ea typeface="Times New Roman"/>
                          <a:cs typeface="GreekC" pitchFamily="2" charset="0"/>
                        </a:rPr>
                        <a:t>D</a:t>
                      </a:r>
                      <a:r>
                        <a:rPr lang="pl-PL" sz="1800" b="1" baseline="0" dirty="0" err="1">
                          <a:latin typeface="Arial Narrow" pitchFamily="34" charset="0"/>
                          <a:ea typeface="Times New Roman"/>
                          <a:cs typeface="GreekC" pitchFamily="2" charset="0"/>
                        </a:rPr>
                        <a:t>t</a:t>
                      </a:r>
                      <a:r>
                        <a:rPr lang="pl-PL" sz="1200" b="1" baseline="0" dirty="0" err="1">
                          <a:latin typeface="Arial Narrow" pitchFamily="34" charset="0"/>
                          <a:ea typeface="Times New Roman"/>
                          <a:cs typeface="GreekC" pitchFamily="2" charset="0"/>
                        </a:rPr>
                        <a:t>max</a:t>
                      </a:r>
                      <a:r>
                        <a:rPr lang="pl-PL" sz="2000" b="1" baseline="0" dirty="0">
                          <a:latin typeface="Arial Narrow" pitchFamily="34" charset="0"/>
                          <a:ea typeface="Times New Roman"/>
                          <a:cs typeface="GreekC" pitchFamily="2" charset="0"/>
                        </a:rPr>
                        <a:t> =</a:t>
                      </a:r>
                      <a:r>
                        <a:rPr lang="pl-PL" sz="1800" b="1" baseline="0" dirty="0">
                          <a:latin typeface="Arial Narrow" pitchFamily="34" charset="0"/>
                          <a:ea typeface="Times New Roman"/>
                          <a:cs typeface="GreekC" pitchFamily="2" charset="0"/>
                        </a:rPr>
                        <a:t> </a:t>
                      </a:r>
                      <a:r>
                        <a:rPr lang="pl-PL" sz="1800" b="1" baseline="0" dirty="0">
                          <a:latin typeface="Arial Narrow" pitchFamily="34" charset="0"/>
                          <a:ea typeface="Times New Roman"/>
                          <a:cs typeface="Times New Roman"/>
                        </a:rPr>
                        <a:t>0,067 mm/rok &lt; </a:t>
                      </a:r>
                      <a:r>
                        <a:rPr lang="pl-PL" sz="1800" b="1" baseline="0" dirty="0" err="1">
                          <a:latin typeface="GreekC" pitchFamily="2" charset="0"/>
                          <a:ea typeface="Times New Roman"/>
                          <a:cs typeface="GreekC" pitchFamily="2" charset="0"/>
                        </a:rPr>
                        <a:t>D</a:t>
                      </a:r>
                      <a:r>
                        <a:rPr lang="pl-PL" sz="1800" b="1" baseline="0" dirty="0" err="1">
                          <a:latin typeface="Arial Narrow" pitchFamily="34" charset="0"/>
                          <a:ea typeface="Times New Roman"/>
                          <a:cs typeface="GreekC" pitchFamily="2" charset="0"/>
                        </a:rPr>
                        <a:t>t</a:t>
                      </a:r>
                      <a:r>
                        <a:rPr lang="pl-PL" sz="1200" b="1" baseline="0" dirty="0" err="1">
                          <a:latin typeface="Arial Narrow" pitchFamily="34" charset="0"/>
                          <a:ea typeface="Times New Roman"/>
                          <a:cs typeface="GreekC" pitchFamily="2" charset="0"/>
                        </a:rPr>
                        <a:t>lim</a:t>
                      </a:r>
                      <a:r>
                        <a:rPr lang="pl-PL" sz="1200" b="1" baseline="0" dirty="0">
                          <a:latin typeface="Arial Narrow" pitchFamily="34" charset="0"/>
                          <a:ea typeface="Times New Roman"/>
                          <a:cs typeface="GreekC" pitchFamily="2" charset="0"/>
                        </a:rPr>
                        <a:t> </a:t>
                      </a:r>
                      <a:r>
                        <a:rPr lang="pl-PL" sz="2000" b="1" baseline="0" dirty="0">
                          <a:latin typeface="Arial Narrow" pitchFamily="34" charset="0"/>
                          <a:ea typeface="Times New Roman"/>
                          <a:cs typeface="GreekC" pitchFamily="2" charset="0"/>
                        </a:rPr>
                        <a:t>=</a:t>
                      </a:r>
                      <a:r>
                        <a:rPr lang="pl-PL" sz="1800" b="1" baseline="0" dirty="0">
                          <a:latin typeface="Arial Narrow" pitchFamily="34" charset="0"/>
                          <a:ea typeface="Times New Roman"/>
                          <a:cs typeface="Times New Roman"/>
                        </a:rPr>
                        <a:t> 0,075 mm/rok</a:t>
                      </a:r>
                      <a:endParaRPr lang="pl-PL" sz="1800" b="1" dirty="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hangingPunct="0">
                        <a:lnSpc>
                          <a:spcPts val="1800"/>
                        </a:lnSpc>
                        <a:spcAft>
                          <a:spcPts val="0"/>
                        </a:spcAft>
                      </a:pPr>
                      <a:endParaRPr lang="pl-PL" sz="1800" b="1" dirty="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hangingPunct="0">
                        <a:lnSpc>
                          <a:spcPts val="1800"/>
                        </a:lnSpc>
                        <a:spcAft>
                          <a:spcPts val="0"/>
                        </a:spcAft>
                      </a:pPr>
                      <a:endParaRPr lang="pl-PL" sz="1800" b="1" dirty="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hangingPunct="0">
                        <a:lnSpc>
                          <a:spcPts val="1800"/>
                        </a:lnSpc>
                        <a:spcAft>
                          <a:spcPts val="0"/>
                        </a:spcAft>
                      </a:pPr>
                      <a:endParaRPr lang="pl-PL" sz="1800" b="1" dirty="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hangingPunct="0">
                        <a:lnSpc>
                          <a:spcPts val="1800"/>
                        </a:lnSpc>
                        <a:spcAft>
                          <a:spcPts val="0"/>
                        </a:spcAft>
                      </a:pPr>
                      <a:endParaRPr lang="pl-PL" sz="1800" b="1" dirty="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9"/>
                  </a:ext>
                </a:extLst>
              </a:tr>
            </a:tbl>
          </a:graphicData>
        </a:graphic>
      </p:graphicFrame>
      <p:sp>
        <p:nvSpPr>
          <p:cNvPr id="11"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Tree>
  </p:cSld>
  <p:clrMapOvr>
    <a:masterClrMapping/>
  </p:clrMapOvr>
  <p:transition spd="med">
    <p:wip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Prostokąt zaokrąglony 37"/>
          <p:cNvSpPr>
            <a:spLocks noChangeArrowheads="1"/>
          </p:cNvSpPr>
          <p:nvPr/>
        </p:nvSpPr>
        <p:spPr bwMode="auto">
          <a:xfrm>
            <a:off x="328612" y="1328517"/>
            <a:ext cx="8215312" cy="5000625"/>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543924" y="6400800"/>
            <a:ext cx="600076" cy="457200"/>
          </a:xfrm>
        </p:spPr>
        <p:txBody>
          <a:bodyPr/>
          <a:lstStyle/>
          <a:p>
            <a:pPr>
              <a:defRPr/>
            </a:pPr>
            <a:fld id="{53FD731D-D64F-4ECB-97B9-7189CBA0E703}" type="slidenum">
              <a:rPr lang="en-GB" sz="2000" b="1" smtClean="0">
                <a:latin typeface="Georgia" pitchFamily="18" charset="0"/>
              </a:rPr>
              <a:pPr>
                <a:defRPr/>
              </a:pPr>
              <a:t>67</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1"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 name="Rectangle 1"/>
          <p:cNvSpPr>
            <a:spLocks noChangeArrowheads="1"/>
          </p:cNvSpPr>
          <p:nvPr/>
        </p:nvSpPr>
        <p:spPr bwMode="auto">
          <a:xfrm>
            <a:off x="214282" y="714356"/>
            <a:ext cx="8501062" cy="461963"/>
          </a:xfrm>
          <a:prstGeom prst="rect">
            <a:avLst/>
          </a:prstGeom>
          <a:noFill/>
          <a:ln w="9525">
            <a:noFill/>
            <a:miter lim="800000"/>
            <a:headEnd/>
            <a:tailEnd/>
          </a:ln>
        </p:spPr>
        <p:txBody>
          <a:bodyPr anchor="ctr">
            <a:spAutoFit/>
          </a:bodyPr>
          <a:lstStyle/>
          <a:p>
            <a:pPr algn="ctr"/>
            <a:r>
              <a:rPr lang="pl-PL" sz="2400" dirty="0"/>
              <a:t>Trwałość zakończenia wylotu komina</a:t>
            </a:r>
          </a:p>
        </p:txBody>
      </p:sp>
      <p:sp>
        <p:nvSpPr>
          <p:cNvPr id="15" name="Rectangle 16"/>
          <p:cNvSpPr>
            <a:spLocks noChangeArrowheads="1"/>
          </p:cNvSpPr>
          <p:nvPr/>
        </p:nvSpPr>
        <p:spPr bwMode="auto">
          <a:xfrm>
            <a:off x="357158" y="142852"/>
            <a:ext cx="8286808" cy="428628"/>
          </a:xfrm>
          <a:prstGeom prst="rect">
            <a:avLst/>
          </a:prstGeom>
          <a:noFill/>
          <a:ln w="9525">
            <a:noFill/>
            <a:miter lim="800000"/>
            <a:headEnd/>
            <a:tailEnd/>
          </a:ln>
        </p:spPr>
        <p:txBody>
          <a:bodyPr anchor="ctr"/>
          <a:lstStyle/>
          <a:p>
            <a:r>
              <a:rPr lang="pl-PL" sz="2300" dirty="0">
                <a:latin typeface="Arial Narrow" pitchFamily="34" charset="0"/>
                <a:ea typeface="Times New Roman"/>
              </a:rPr>
              <a:t>Zasady projektowania, wykonywania i utrzymania kominów stalowych</a:t>
            </a:r>
            <a:endParaRPr lang="pl-PL" sz="2300" dirty="0">
              <a:latin typeface="Arial Narrow" pitchFamily="34" charset="0"/>
            </a:endParaRPr>
          </a:p>
        </p:txBody>
      </p:sp>
      <p:sp>
        <p:nvSpPr>
          <p:cNvPr id="17" name="Line 5"/>
          <p:cNvSpPr>
            <a:spLocks noChangeShapeType="1"/>
          </p:cNvSpPr>
          <p:nvPr/>
        </p:nvSpPr>
        <p:spPr bwMode="auto">
          <a:xfrm>
            <a:off x="428596" y="6525344"/>
            <a:ext cx="8215370" cy="0"/>
          </a:xfrm>
          <a:prstGeom prst="line">
            <a:avLst/>
          </a:prstGeom>
          <a:noFill/>
          <a:ln w="19050">
            <a:solidFill>
              <a:schemeClr val="tx1"/>
            </a:solidFill>
            <a:round/>
            <a:headEnd/>
            <a:tailEnd/>
          </a:ln>
        </p:spPr>
        <p:txBody>
          <a:bodyPr wrap="square">
            <a:spAutoFit/>
          </a:bodyPr>
          <a:lstStyle/>
          <a:p>
            <a:endParaRPr lang="pl-PL"/>
          </a:p>
        </p:txBody>
      </p:sp>
      <p:pic>
        <p:nvPicPr>
          <p:cNvPr id="20" name="Obraz 19" descr="C:\Users\User\Pictures\MAH00132 (frame 5592).bmp"/>
          <p:cNvPicPr/>
          <p:nvPr/>
        </p:nvPicPr>
        <p:blipFill>
          <a:blip r:embed="rId3" cstate="print"/>
          <a:srcRect t="40136" r="32772" b="2758"/>
          <a:stretch>
            <a:fillRect/>
          </a:stretch>
        </p:blipFill>
        <p:spPr bwMode="auto">
          <a:xfrm>
            <a:off x="5214942" y="3857628"/>
            <a:ext cx="3143272" cy="1857388"/>
          </a:xfrm>
          <a:prstGeom prst="rect">
            <a:avLst/>
          </a:prstGeom>
          <a:noFill/>
          <a:ln w="9525">
            <a:noFill/>
            <a:miter lim="800000"/>
            <a:headEnd/>
            <a:tailEnd/>
          </a:ln>
        </p:spPr>
      </p:pic>
      <p:pic>
        <p:nvPicPr>
          <p:cNvPr id="21" name="Obraz 20" descr="C:\Users\User\Pictures\MAH00133 (frame 270).bmp"/>
          <p:cNvPicPr/>
          <p:nvPr/>
        </p:nvPicPr>
        <p:blipFill>
          <a:blip r:embed="rId4" cstate="print"/>
          <a:srcRect l="3697" t="1684" r="8529" b="7023"/>
          <a:stretch>
            <a:fillRect/>
          </a:stretch>
        </p:blipFill>
        <p:spPr bwMode="auto">
          <a:xfrm>
            <a:off x="642910" y="3857628"/>
            <a:ext cx="3143272" cy="1857388"/>
          </a:xfrm>
          <a:prstGeom prst="rect">
            <a:avLst/>
          </a:prstGeom>
          <a:noFill/>
          <a:ln w="9525">
            <a:noFill/>
            <a:miter lim="800000"/>
            <a:headEnd/>
            <a:tailEnd/>
          </a:ln>
        </p:spPr>
      </p:pic>
      <p:pic>
        <p:nvPicPr>
          <p:cNvPr id="22" name="Obraz 21" descr="D:\WiesKu\FUCHY\ZWĘŻKA CIESZYN\FOTO\P8079060.JPG"/>
          <p:cNvPicPr/>
          <p:nvPr/>
        </p:nvPicPr>
        <p:blipFill>
          <a:blip r:embed="rId5" cstate="print"/>
          <a:srcRect/>
          <a:stretch>
            <a:fillRect/>
          </a:stretch>
        </p:blipFill>
        <p:spPr bwMode="auto">
          <a:xfrm>
            <a:off x="714348" y="1428736"/>
            <a:ext cx="3143272" cy="1857388"/>
          </a:xfrm>
          <a:prstGeom prst="rect">
            <a:avLst/>
          </a:prstGeom>
          <a:noFill/>
          <a:ln w="9525">
            <a:noFill/>
            <a:miter lim="800000"/>
            <a:headEnd/>
            <a:tailEnd/>
          </a:ln>
        </p:spPr>
      </p:pic>
      <p:pic>
        <p:nvPicPr>
          <p:cNvPr id="23" name="Obraz 22" descr="D:\WiesKu\FUCHY\ZWĘŻKA CIESZYN\FOTO\P8079046.JPG"/>
          <p:cNvPicPr/>
          <p:nvPr/>
        </p:nvPicPr>
        <p:blipFill>
          <a:blip r:embed="rId6" cstate="print"/>
          <a:srcRect t="7143"/>
          <a:stretch>
            <a:fillRect/>
          </a:stretch>
        </p:blipFill>
        <p:spPr bwMode="auto">
          <a:xfrm>
            <a:off x="5286380" y="1428736"/>
            <a:ext cx="3071834" cy="1857388"/>
          </a:xfrm>
          <a:prstGeom prst="rect">
            <a:avLst/>
          </a:prstGeom>
          <a:noFill/>
          <a:ln w="9525">
            <a:noFill/>
            <a:miter lim="800000"/>
            <a:headEnd/>
            <a:tailEnd/>
          </a:ln>
        </p:spPr>
      </p:pic>
      <p:sp>
        <p:nvSpPr>
          <p:cNvPr id="25" name="Tytuł 1"/>
          <p:cNvSpPr txBox="1">
            <a:spLocks/>
          </p:cNvSpPr>
          <p:nvPr/>
        </p:nvSpPr>
        <p:spPr bwMode="auto">
          <a:xfrm>
            <a:off x="642910" y="3357562"/>
            <a:ext cx="7715304" cy="428628"/>
          </a:xfrm>
          <a:prstGeom prst="rect">
            <a:avLst/>
          </a:prstGeom>
          <a:solidFill>
            <a:srgbClr val="0070C0">
              <a:alpha val="29019"/>
            </a:srgbClr>
          </a:solidFill>
          <a:ln w="9525" algn="ctr">
            <a:solidFill>
              <a:schemeClr val="tx1"/>
            </a:solidFill>
            <a:round/>
            <a:headEnd/>
            <a:tailEnd/>
          </a:ln>
        </p:spPr>
        <p:txBody>
          <a:bodyPr/>
          <a:lstStyle/>
          <a:p>
            <a:pPr marL="0" marR="0" lvl="0" indent="0" algn="ctr" defTabSz="914400" latinLnBrk="0">
              <a:lnSpc>
                <a:spcPct val="100000"/>
              </a:lnSpc>
              <a:buClrTx/>
              <a:buSzTx/>
              <a:buFontTx/>
              <a:buNone/>
              <a:tabLst/>
              <a:defRPr/>
            </a:pPr>
            <a:r>
              <a:rPr lang="pl-PL" altLang="pl-PL" sz="2200" dirty="0">
                <a:solidFill>
                  <a:schemeClr val="tx1"/>
                </a:solidFill>
                <a:latin typeface="Arial Narrow" pitchFamily="34" charset="0"/>
              </a:rPr>
              <a:t>Komin żelbetowy ze stalowym przewodem spalinowym i konfuzorem </a:t>
            </a:r>
          </a:p>
        </p:txBody>
      </p:sp>
      <p:sp>
        <p:nvSpPr>
          <p:cNvPr id="26" name="Tytuł 1"/>
          <p:cNvSpPr txBox="1">
            <a:spLocks/>
          </p:cNvSpPr>
          <p:nvPr/>
        </p:nvSpPr>
        <p:spPr bwMode="auto">
          <a:xfrm>
            <a:off x="642910" y="5857892"/>
            <a:ext cx="7715304" cy="428628"/>
          </a:xfrm>
          <a:prstGeom prst="rect">
            <a:avLst/>
          </a:prstGeom>
          <a:solidFill>
            <a:srgbClr val="0070C0">
              <a:alpha val="29019"/>
            </a:srgbClr>
          </a:solidFill>
          <a:ln w="9525" algn="ctr">
            <a:solidFill>
              <a:schemeClr val="tx1"/>
            </a:solidFill>
            <a:round/>
            <a:headEnd/>
            <a:tailEnd/>
          </a:ln>
        </p:spPr>
        <p:txBody>
          <a:bodyPr/>
          <a:lstStyle/>
          <a:p>
            <a:pPr marL="0" marR="0" lvl="0" indent="0" algn="ctr" defTabSz="914400" latinLnBrk="0">
              <a:lnSpc>
                <a:spcPct val="100000"/>
              </a:lnSpc>
              <a:buClrTx/>
              <a:buSzTx/>
              <a:buFontTx/>
              <a:buNone/>
              <a:tabLst/>
              <a:defRPr/>
            </a:pPr>
            <a:r>
              <a:rPr lang="pl-PL" altLang="pl-PL" sz="2400" dirty="0">
                <a:solidFill>
                  <a:schemeClr val="tx1"/>
                </a:solidFill>
                <a:latin typeface="Arial Narrow" pitchFamily="34" charset="0"/>
              </a:rPr>
              <a:t>Zwieńczenie stalowego komina dwupowłokowego</a:t>
            </a:r>
          </a:p>
        </p:txBody>
      </p:sp>
      <p:sp>
        <p:nvSpPr>
          <p:cNvPr id="18" name="Tytuł 1"/>
          <p:cNvSpPr txBox="1">
            <a:spLocks/>
          </p:cNvSpPr>
          <p:nvPr/>
        </p:nvSpPr>
        <p:spPr bwMode="auto">
          <a:xfrm>
            <a:off x="3893103" y="3939326"/>
            <a:ext cx="1214446" cy="785818"/>
          </a:xfrm>
          <a:prstGeom prst="rect">
            <a:avLst/>
          </a:prstGeom>
          <a:solidFill>
            <a:srgbClr val="0070C0">
              <a:alpha val="29019"/>
            </a:srgbClr>
          </a:solidFill>
          <a:ln w="9525" algn="ctr">
            <a:solidFill>
              <a:schemeClr val="tx1"/>
            </a:solidFill>
            <a:round/>
            <a:headEnd/>
            <a:tailEnd/>
          </a:ln>
        </p:spPr>
        <p:txBody>
          <a:bodyPr/>
          <a:lstStyle/>
          <a:p>
            <a:pPr marL="0" marR="0" lvl="0" indent="0" algn="ctr" defTabSz="914400" latinLnBrk="0">
              <a:lnSpc>
                <a:spcPct val="100000"/>
              </a:lnSpc>
              <a:buClrTx/>
              <a:buSzTx/>
              <a:buFontTx/>
              <a:buNone/>
              <a:tabLst/>
              <a:defRPr/>
            </a:pPr>
            <a:r>
              <a:rPr lang="pl-PL" altLang="pl-PL" sz="2400" dirty="0">
                <a:latin typeface="Arial Narrow" pitchFamily="34" charset="0"/>
              </a:rPr>
              <a:t>S</a:t>
            </a:r>
            <a:r>
              <a:rPr lang="pl-PL" altLang="pl-PL" sz="2400" dirty="0">
                <a:solidFill>
                  <a:schemeClr val="tx1"/>
                </a:solidFill>
                <a:latin typeface="Arial Narrow" pitchFamily="34" charset="0"/>
              </a:rPr>
              <a:t>tal:</a:t>
            </a:r>
          </a:p>
          <a:p>
            <a:pPr marL="0" marR="0" lvl="0" indent="0" algn="ctr" defTabSz="914400" latinLnBrk="0">
              <a:lnSpc>
                <a:spcPct val="100000"/>
              </a:lnSpc>
              <a:buClrTx/>
              <a:buSzTx/>
              <a:buFontTx/>
              <a:buNone/>
              <a:tabLst/>
              <a:defRPr/>
            </a:pPr>
            <a:r>
              <a:rPr lang="pl-PL" altLang="pl-PL" sz="2400" dirty="0">
                <a:latin typeface="Arial Narrow" pitchFamily="34" charset="0"/>
              </a:rPr>
              <a:t>1.4404</a:t>
            </a:r>
            <a:endParaRPr lang="pl-PL" altLang="pl-PL" sz="2400" dirty="0">
              <a:solidFill>
                <a:schemeClr val="tx1"/>
              </a:solidFill>
              <a:latin typeface="Arial Narrow" pitchFamily="34" charset="0"/>
            </a:endParaRPr>
          </a:p>
        </p:txBody>
      </p:sp>
      <p:sp>
        <p:nvSpPr>
          <p:cNvPr id="19" name="Tytuł 1"/>
          <p:cNvSpPr txBox="1">
            <a:spLocks/>
          </p:cNvSpPr>
          <p:nvPr/>
        </p:nvSpPr>
        <p:spPr bwMode="auto">
          <a:xfrm>
            <a:off x="3929058" y="2500306"/>
            <a:ext cx="1214446" cy="785818"/>
          </a:xfrm>
          <a:prstGeom prst="rect">
            <a:avLst/>
          </a:prstGeom>
          <a:solidFill>
            <a:srgbClr val="0070C0">
              <a:alpha val="29019"/>
            </a:srgbClr>
          </a:solidFill>
          <a:ln w="9525" algn="ctr">
            <a:solidFill>
              <a:schemeClr val="tx1"/>
            </a:solidFill>
            <a:round/>
            <a:headEnd/>
            <a:tailEnd/>
          </a:ln>
        </p:spPr>
        <p:txBody>
          <a:bodyPr/>
          <a:lstStyle/>
          <a:p>
            <a:pPr marL="0" marR="0" lvl="0" indent="0" algn="ctr" defTabSz="914400" latinLnBrk="0">
              <a:lnSpc>
                <a:spcPct val="100000"/>
              </a:lnSpc>
              <a:buClrTx/>
              <a:buSzTx/>
              <a:buFontTx/>
              <a:buNone/>
              <a:tabLst/>
              <a:defRPr/>
            </a:pPr>
            <a:r>
              <a:rPr lang="pl-PL" altLang="pl-PL" sz="2400" dirty="0">
                <a:latin typeface="Arial Narrow" pitchFamily="34" charset="0"/>
              </a:rPr>
              <a:t>S</a:t>
            </a:r>
            <a:r>
              <a:rPr lang="pl-PL" altLang="pl-PL" sz="2400" dirty="0">
                <a:solidFill>
                  <a:schemeClr val="tx1"/>
                </a:solidFill>
                <a:latin typeface="Arial Narrow" pitchFamily="34" charset="0"/>
              </a:rPr>
              <a:t>tal:</a:t>
            </a:r>
          </a:p>
          <a:p>
            <a:pPr marL="0" marR="0" lvl="0" indent="0" algn="ctr" defTabSz="914400" latinLnBrk="0">
              <a:lnSpc>
                <a:spcPct val="100000"/>
              </a:lnSpc>
              <a:buClrTx/>
              <a:buSzTx/>
              <a:buFontTx/>
              <a:buNone/>
              <a:tabLst/>
              <a:defRPr/>
            </a:pPr>
            <a:r>
              <a:rPr lang="pl-PL" altLang="pl-PL" sz="2400" dirty="0">
                <a:latin typeface="Arial Narrow" pitchFamily="34" charset="0"/>
              </a:rPr>
              <a:t>1.4571</a:t>
            </a:r>
            <a:endParaRPr lang="pl-PL" altLang="pl-PL" sz="2400" dirty="0">
              <a:solidFill>
                <a:schemeClr val="tx1"/>
              </a:solidFill>
              <a:latin typeface="Arial Narrow" pitchFamily="34" charset="0"/>
            </a:endParaRPr>
          </a:p>
        </p:txBody>
      </p:sp>
      <p:sp>
        <p:nvSpPr>
          <p:cNvPr id="2" name="Prostokąt: zaokrąglone rogi 1">
            <a:extLst>
              <a:ext uri="{FF2B5EF4-FFF2-40B4-BE49-F238E27FC236}">
                <a16:creationId xmlns:a16="http://schemas.microsoft.com/office/drawing/2014/main" xmlns="" id="{F9E6F332-4742-42F0-9F50-1935609FC142}"/>
              </a:ext>
            </a:extLst>
          </p:cNvPr>
          <p:cNvSpPr/>
          <p:nvPr/>
        </p:nvSpPr>
        <p:spPr bwMode="auto">
          <a:xfrm>
            <a:off x="428596" y="3786190"/>
            <a:ext cx="8286748" cy="2652710"/>
          </a:xfrm>
          <a:prstGeom prst="roundRect">
            <a:avLst/>
          </a:prstGeom>
          <a:no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pl-PL" sz="1600" b="1" i="0" u="none" strike="noStrike" cap="none" normalizeH="0" baseline="0">
              <a:ln>
                <a:noFill/>
              </a:ln>
              <a:solidFill>
                <a:schemeClr val="tx1"/>
              </a:solidFill>
              <a:effectLst/>
              <a:latin typeface="Times New Roman" pitchFamily="18" charset="0"/>
            </a:endParaRPr>
          </a:p>
        </p:txBody>
      </p:sp>
      <p:sp>
        <p:nvSpPr>
          <p:cNvPr id="28" name="Tytuł 1">
            <a:extLst>
              <a:ext uri="{FF2B5EF4-FFF2-40B4-BE49-F238E27FC236}">
                <a16:creationId xmlns:a16="http://schemas.microsoft.com/office/drawing/2014/main" xmlns="" id="{A476AC94-531D-4120-889D-BDF877F47642}"/>
              </a:ext>
            </a:extLst>
          </p:cNvPr>
          <p:cNvSpPr txBox="1">
            <a:spLocks/>
          </p:cNvSpPr>
          <p:nvPr/>
        </p:nvSpPr>
        <p:spPr bwMode="auto">
          <a:xfrm>
            <a:off x="3563888" y="4898609"/>
            <a:ext cx="1722492" cy="785818"/>
          </a:xfrm>
          <a:prstGeom prst="rect">
            <a:avLst/>
          </a:prstGeom>
          <a:solidFill>
            <a:srgbClr val="0070C0">
              <a:alpha val="29019"/>
            </a:srgbClr>
          </a:solidFill>
          <a:ln w="9525" algn="ctr">
            <a:solidFill>
              <a:schemeClr val="tx1"/>
            </a:solidFill>
            <a:round/>
            <a:headEnd/>
            <a:tailEnd/>
          </a:ln>
        </p:spPr>
        <p:txBody>
          <a:bodyPr/>
          <a:lstStyle/>
          <a:p>
            <a:pPr marL="0" marR="0" lvl="0" indent="0" algn="ctr" defTabSz="914400" latinLnBrk="0">
              <a:lnSpc>
                <a:spcPct val="100000"/>
              </a:lnSpc>
              <a:buClrTx/>
              <a:buSzTx/>
              <a:buFontTx/>
              <a:buNone/>
              <a:tabLst/>
              <a:defRPr/>
            </a:pPr>
            <a:r>
              <a:rPr lang="pl-PL" altLang="pl-PL" sz="2400" dirty="0">
                <a:solidFill>
                  <a:schemeClr val="tx1"/>
                </a:solidFill>
                <a:latin typeface="Arial Narrow" pitchFamily="34" charset="0"/>
              </a:rPr>
              <a:t>6 + </a:t>
            </a:r>
            <a:r>
              <a:rPr lang="pl-PL" altLang="pl-PL" sz="2400" dirty="0">
                <a:solidFill>
                  <a:srgbClr val="FF0000"/>
                </a:solidFill>
                <a:latin typeface="Arial Narrow" pitchFamily="34" charset="0"/>
              </a:rPr>
              <a:t>3!</a:t>
            </a:r>
          </a:p>
          <a:p>
            <a:pPr marL="0" marR="0" lvl="0" indent="0" algn="ctr" defTabSz="914400" latinLnBrk="0">
              <a:lnSpc>
                <a:spcPct val="100000"/>
              </a:lnSpc>
              <a:buClrTx/>
              <a:buSzTx/>
              <a:buFontTx/>
              <a:buNone/>
              <a:tabLst/>
              <a:defRPr/>
            </a:pPr>
            <a:r>
              <a:rPr lang="pl-PL" altLang="pl-PL" sz="2400" dirty="0">
                <a:latin typeface="Arial Narrow" pitchFamily="34" charset="0"/>
              </a:rPr>
              <a:t>l</a:t>
            </a:r>
            <a:r>
              <a:rPr lang="pl-PL" altLang="pl-PL" sz="2400" dirty="0">
                <a:solidFill>
                  <a:schemeClr val="tx1"/>
                </a:solidFill>
                <a:latin typeface="Arial Narrow" pitchFamily="34" charset="0"/>
              </a:rPr>
              <a:t>ata </a:t>
            </a:r>
            <a:r>
              <a:rPr lang="pl-PL" altLang="pl-PL" sz="2400" dirty="0" err="1">
                <a:solidFill>
                  <a:schemeClr val="tx1"/>
                </a:solidFill>
                <a:latin typeface="Arial Narrow" pitchFamily="34" charset="0"/>
              </a:rPr>
              <a:t>eksp</a:t>
            </a:r>
            <a:r>
              <a:rPr lang="pl-PL" altLang="pl-PL" sz="2400" dirty="0">
                <a:solidFill>
                  <a:schemeClr val="tx1"/>
                </a:solidFill>
                <a:latin typeface="Arial Narrow" pitchFamily="34" charset="0"/>
              </a:rPr>
              <a:t>.</a:t>
            </a:r>
          </a:p>
        </p:txBody>
      </p:sp>
    </p:spTree>
  </p:cSld>
  <p:clrMapOvr>
    <a:masterClrMapping/>
  </p:clrMapOvr>
  <p:transition spd="med">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chemat blokowy: proces 41"/>
          <p:cNvSpPr>
            <a:spLocks noChangeArrowheads="1"/>
          </p:cNvSpPr>
          <p:nvPr/>
        </p:nvSpPr>
        <p:spPr bwMode="auto">
          <a:xfrm>
            <a:off x="357158" y="714356"/>
            <a:ext cx="8215312" cy="571504"/>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3" name="Prostokąt zaokrąglony 37"/>
          <p:cNvSpPr>
            <a:spLocks noChangeArrowheads="1"/>
          </p:cNvSpPr>
          <p:nvPr/>
        </p:nvSpPr>
        <p:spPr bwMode="auto">
          <a:xfrm>
            <a:off x="428596" y="1428737"/>
            <a:ext cx="8215312" cy="4857784"/>
          </a:xfrm>
          <a:prstGeom prst="roundRect">
            <a:avLst>
              <a:gd name="adj" fmla="val 0"/>
            </a:avLst>
          </a:prstGeom>
          <a:solidFill>
            <a:schemeClr val="bg1"/>
          </a:solidFill>
          <a:ln w="9525" algn="ctr">
            <a:solidFill>
              <a:schemeClr val="tx1"/>
            </a:solidFill>
            <a:round/>
            <a:headEnd/>
            <a:tailEnd/>
          </a:ln>
        </p:spPr>
        <p:txBody>
          <a:bodyPr/>
          <a:lstStyle/>
          <a:p>
            <a:pPr algn="ctr"/>
            <a:endParaRPr lang="pl-PL" sz="1600">
              <a:latin typeface="Times New Roman" pitchFamily="18" charset="0"/>
            </a:endParaRPr>
          </a:p>
        </p:txBody>
      </p:sp>
      <p:sp>
        <p:nvSpPr>
          <p:cNvPr id="5124" name="Rectangle 1"/>
          <p:cNvSpPr>
            <a:spLocks noChangeArrowheads="1"/>
          </p:cNvSpPr>
          <p:nvPr/>
        </p:nvSpPr>
        <p:spPr bwMode="auto">
          <a:xfrm>
            <a:off x="214282" y="714356"/>
            <a:ext cx="8501062" cy="553998"/>
          </a:xfrm>
          <a:prstGeom prst="rect">
            <a:avLst/>
          </a:prstGeom>
          <a:noFill/>
          <a:ln w="9525">
            <a:noFill/>
            <a:miter lim="800000"/>
            <a:headEnd/>
            <a:tailEnd/>
          </a:ln>
        </p:spPr>
        <p:txBody>
          <a:bodyPr anchor="ctr">
            <a:spAutoFit/>
          </a:bodyPr>
          <a:lstStyle/>
          <a:p>
            <a:pPr algn="ctr"/>
            <a:r>
              <a:rPr lang="pl-PL" sz="2400" dirty="0">
                <a:latin typeface="Arial Narrow" pitchFamily="34" charset="0"/>
              </a:rPr>
              <a:t>Zagadnienia eksploatacyjne – </a:t>
            </a:r>
            <a:r>
              <a:rPr lang="pl-PL" sz="3000" dirty="0">
                <a:latin typeface="Arial Narrow" pitchFamily="34" charset="0"/>
              </a:rPr>
              <a:t>6 + 3 lata użytkowania komina</a:t>
            </a:r>
          </a:p>
        </p:txBody>
      </p:sp>
      <p:cxnSp>
        <p:nvCxnSpPr>
          <p:cNvPr id="27" name="Łącznik prosty ze strzałką 26"/>
          <p:cNvCxnSpPr/>
          <p:nvPr/>
        </p:nvCxnSpPr>
        <p:spPr bwMode="auto">
          <a:xfrm>
            <a:off x="6176963" y="4646613"/>
            <a:ext cx="1117600" cy="673100"/>
          </a:xfrm>
          <a:prstGeom prst="straightConnector1">
            <a:avLst/>
          </a:prstGeom>
          <a:gradFill rotWithShape="0">
            <a:gsLst>
              <a:gs pos="0">
                <a:schemeClr val="bg1"/>
              </a:gs>
              <a:gs pos="100000">
                <a:schemeClr val="bg1">
                  <a:gamma/>
                  <a:shade val="15294"/>
                  <a:invGamma/>
                </a:schemeClr>
              </a:gs>
            </a:gsLst>
            <a:lin ang="0" scaled="1"/>
          </a:gradFill>
          <a:ln w="9525" cap="flat" cmpd="sng" algn="ctr">
            <a:noFill/>
            <a:prstDash val="solid"/>
            <a:round/>
            <a:headEnd type="none" w="med" len="med"/>
            <a:tailEnd type="arrow"/>
          </a:ln>
          <a:effectLst/>
        </p:spPr>
      </p:cxnSp>
      <p:sp>
        <p:nvSpPr>
          <p:cNvPr id="16" name="Symbol zastępczy numeru slajdu 3"/>
          <p:cNvSpPr>
            <a:spLocks noGrp="1"/>
          </p:cNvSpPr>
          <p:nvPr>
            <p:ph type="sldNum" sz="quarter" idx="12"/>
          </p:nvPr>
        </p:nvSpPr>
        <p:spPr>
          <a:xfrm>
            <a:off x="8543924" y="6400800"/>
            <a:ext cx="600076" cy="457200"/>
          </a:xfrm>
        </p:spPr>
        <p:txBody>
          <a:bodyPr/>
          <a:lstStyle/>
          <a:p>
            <a:pPr>
              <a:defRPr/>
            </a:pPr>
            <a:fld id="{53FD731D-D64F-4ECB-97B9-7189CBA0E703}" type="slidenum">
              <a:rPr lang="en-GB" sz="2000" b="1" smtClean="0">
                <a:latin typeface="Georgia" pitchFamily="18" charset="0"/>
              </a:rPr>
              <a:pPr>
                <a:defRPr/>
              </a:pPr>
              <a:t>68</a:t>
            </a:fld>
            <a:endParaRPr lang="en-GB" sz="2000" b="1" dirty="0">
              <a:latin typeface="Georgia" pitchFamily="18" charset="0"/>
            </a:endParaRPr>
          </a:p>
        </p:txBody>
      </p:sp>
      <p:cxnSp>
        <p:nvCxnSpPr>
          <p:cNvPr id="13" name="Łącznik prosty 12"/>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1" name="Rectangle 16"/>
          <p:cNvSpPr>
            <a:spLocks noChangeArrowheads="1"/>
          </p:cNvSpPr>
          <p:nvPr/>
        </p:nvSpPr>
        <p:spPr bwMode="auto">
          <a:xfrm>
            <a:off x="357158" y="142852"/>
            <a:ext cx="8286808" cy="428628"/>
          </a:xfrm>
          <a:prstGeom prst="rect">
            <a:avLst/>
          </a:prstGeom>
          <a:noFill/>
          <a:ln w="9525">
            <a:noFill/>
            <a:miter lim="800000"/>
            <a:headEnd/>
            <a:tailEnd/>
          </a:ln>
        </p:spPr>
        <p:txBody>
          <a:bodyPr anchor="ctr"/>
          <a:lstStyle/>
          <a:p>
            <a:r>
              <a:rPr lang="pl-PL" sz="2300" dirty="0">
                <a:latin typeface="Arial Narrow" pitchFamily="34" charset="0"/>
                <a:ea typeface="Times New Roman"/>
              </a:rPr>
              <a:t>Zasady projektowania, wykonywania i utrzymania kominów stalowych</a:t>
            </a:r>
            <a:endParaRPr lang="pl-PL" sz="2300" dirty="0">
              <a:latin typeface="Arial Narrow" pitchFamily="34" charset="0"/>
            </a:endParaRPr>
          </a:p>
        </p:txBody>
      </p:sp>
      <p:sp>
        <p:nvSpPr>
          <p:cNvPr id="15" name="Line 5"/>
          <p:cNvSpPr>
            <a:spLocks noChangeShapeType="1"/>
          </p:cNvSpPr>
          <p:nvPr/>
        </p:nvSpPr>
        <p:spPr bwMode="auto">
          <a:xfrm>
            <a:off x="428596" y="6429396"/>
            <a:ext cx="8215370" cy="0"/>
          </a:xfrm>
          <a:prstGeom prst="line">
            <a:avLst/>
          </a:prstGeom>
          <a:noFill/>
          <a:ln w="19050">
            <a:solidFill>
              <a:schemeClr val="tx1"/>
            </a:solidFill>
            <a:round/>
            <a:headEnd/>
            <a:tailEnd/>
          </a:ln>
        </p:spPr>
        <p:txBody>
          <a:bodyPr wrap="square">
            <a:spAutoFit/>
          </a:bodyPr>
          <a:lstStyle/>
          <a:p>
            <a:endParaRPr lang="pl-PL"/>
          </a:p>
        </p:txBody>
      </p:sp>
      <p:graphicFrame>
        <p:nvGraphicFramePr>
          <p:cNvPr id="17" name="Tabela 16"/>
          <p:cNvGraphicFramePr>
            <a:graphicFrameLocks noGrp="1"/>
          </p:cNvGraphicFramePr>
          <p:nvPr/>
        </p:nvGraphicFramePr>
        <p:xfrm>
          <a:off x="714344" y="1571610"/>
          <a:ext cx="7715307" cy="4572035"/>
        </p:xfrm>
        <a:graphic>
          <a:graphicData uri="http://schemas.openxmlformats.org/drawingml/2006/table">
            <a:tbl>
              <a:tblPr/>
              <a:tblGrid>
                <a:gridCol w="595363">
                  <a:extLst>
                    <a:ext uri="{9D8B030D-6E8A-4147-A177-3AD203B41FA5}">
                      <a16:colId xmlns:a16="http://schemas.microsoft.com/office/drawing/2014/main" xmlns="" val="20000"/>
                    </a:ext>
                  </a:extLst>
                </a:gridCol>
                <a:gridCol w="1481836">
                  <a:extLst>
                    <a:ext uri="{9D8B030D-6E8A-4147-A177-3AD203B41FA5}">
                      <a16:colId xmlns:a16="http://schemas.microsoft.com/office/drawing/2014/main" xmlns="" val="20001"/>
                    </a:ext>
                  </a:extLst>
                </a:gridCol>
                <a:gridCol w="1317153">
                  <a:extLst>
                    <a:ext uri="{9D8B030D-6E8A-4147-A177-3AD203B41FA5}">
                      <a16:colId xmlns:a16="http://schemas.microsoft.com/office/drawing/2014/main" xmlns="" val="20002"/>
                    </a:ext>
                  </a:extLst>
                </a:gridCol>
                <a:gridCol w="1440028">
                  <a:extLst>
                    <a:ext uri="{9D8B030D-6E8A-4147-A177-3AD203B41FA5}">
                      <a16:colId xmlns:a16="http://schemas.microsoft.com/office/drawing/2014/main" xmlns="" val="20003"/>
                    </a:ext>
                  </a:extLst>
                </a:gridCol>
                <a:gridCol w="1440028">
                  <a:extLst>
                    <a:ext uri="{9D8B030D-6E8A-4147-A177-3AD203B41FA5}">
                      <a16:colId xmlns:a16="http://schemas.microsoft.com/office/drawing/2014/main" xmlns="" val="20004"/>
                    </a:ext>
                  </a:extLst>
                </a:gridCol>
                <a:gridCol w="1440899">
                  <a:extLst>
                    <a:ext uri="{9D8B030D-6E8A-4147-A177-3AD203B41FA5}">
                      <a16:colId xmlns:a16="http://schemas.microsoft.com/office/drawing/2014/main" xmlns="" val="20005"/>
                    </a:ext>
                  </a:extLst>
                </a:gridCol>
              </a:tblGrid>
              <a:tr h="1272463">
                <a:tc>
                  <a:txBody>
                    <a:bodyPr/>
                    <a:lstStyle/>
                    <a:p>
                      <a:pPr algn="ctr" hangingPunct="0">
                        <a:lnSpc>
                          <a:spcPts val="1800"/>
                        </a:lnSpc>
                        <a:spcAft>
                          <a:spcPts val="0"/>
                        </a:spcAft>
                      </a:pPr>
                      <a:r>
                        <a:rPr lang="pl-PL" sz="1800" b="1" dirty="0">
                          <a:latin typeface="Arial Narrow" pitchFamily="34" charset="0"/>
                          <a:ea typeface="Times New Roman"/>
                          <a:cs typeface="Arial"/>
                        </a:rPr>
                        <a:t>Lp.</a:t>
                      </a:r>
                      <a:endParaRPr lang="pl-PL" sz="1800" dirty="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Oznaczenie poziomu pomiarowego</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Grubość średnia </a:t>
                      </a:r>
                      <a:endParaRPr lang="pl-PL" sz="1800">
                        <a:latin typeface="Arial Narrow" pitchFamily="34" charset="0"/>
                        <a:ea typeface="Times New Roman"/>
                        <a:cs typeface="Times New Roman"/>
                      </a:endParaRPr>
                    </a:p>
                    <a:p>
                      <a:pPr algn="ctr" hangingPunct="0">
                        <a:lnSpc>
                          <a:spcPts val="1800"/>
                        </a:lnSpc>
                        <a:spcAft>
                          <a:spcPts val="0"/>
                        </a:spcAft>
                      </a:pPr>
                      <a:r>
                        <a:rPr lang="pl-PL" sz="1800" b="1">
                          <a:latin typeface="Arial Narrow" pitchFamily="34" charset="0"/>
                          <a:ea typeface="Times New Roman"/>
                          <a:cs typeface="Arial"/>
                        </a:rPr>
                        <a:t>z pomiarów </a:t>
                      </a:r>
                      <a:endParaRPr lang="pl-PL" sz="1800">
                        <a:latin typeface="Arial Narrow" pitchFamily="34" charset="0"/>
                        <a:ea typeface="Times New Roman"/>
                        <a:cs typeface="Times New Roman"/>
                      </a:endParaRPr>
                    </a:p>
                    <a:p>
                      <a:pPr algn="ctr" hangingPunct="0">
                        <a:lnSpc>
                          <a:spcPts val="1800"/>
                        </a:lnSpc>
                        <a:spcAft>
                          <a:spcPts val="0"/>
                        </a:spcAft>
                      </a:pPr>
                      <a:r>
                        <a:rPr lang="pl-PL" sz="1800" b="1">
                          <a:latin typeface="Arial Narrow" pitchFamily="34" charset="0"/>
                          <a:ea typeface="Times New Roman"/>
                          <a:cs typeface="Arial"/>
                        </a:rPr>
                        <a:t>IX   2016 r.</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Grubość średnia </a:t>
                      </a:r>
                      <a:endParaRPr lang="pl-PL" sz="1800">
                        <a:latin typeface="Arial Narrow" pitchFamily="34" charset="0"/>
                        <a:ea typeface="Times New Roman"/>
                        <a:cs typeface="Times New Roman"/>
                      </a:endParaRPr>
                    </a:p>
                    <a:p>
                      <a:pPr algn="ctr" hangingPunct="0">
                        <a:lnSpc>
                          <a:spcPts val="1800"/>
                        </a:lnSpc>
                        <a:spcAft>
                          <a:spcPts val="0"/>
                        </a:spcAft>
                      </a:pPr>
                      <a:r>
                        <a:rPr lang="pl-PL" sz="1800" b="1">
                          <a:latin typeface="Arial Narrow" pitchFamily="34" charset="0"/>
                          <a:ea typeface="Times New Roman"/>
                          <a:cs typeface="Arial"/>
                        </a:rPr>
                        <a:t>z pomiarów </a:t>
                      </a:r>
                      <a:endParaRPr lang="pl-PL" sz="1800">
                        <a:latin typeface="Arial Narrow" pitchFamily="34" charset="0"/>
                        <a:ea typeface="Times New Roman"/>
                        <a:cs typeface="Times New Roman"/>
                      </a:endParaRPr>
                    </a:p>
                    <a:p>
                      <a:pPr algn="ctr" hangingPunct="0">
                        <a:lnSpc>
                          <a:spcPts val="1800"/>
                        </a:lnSpc>
                        <a:spcAft>
                          <a:spcPts val="0"/>
                        </a:spcAft>
                      </a:pPr>
                      <a:r>
                        <a:rPr lang="pl-PL" sz="1800" b="1">
                          <a:latin typeface="Arial Narrow" pitchFamily="34" charset="0"/>
                          <a:ea typeface="Times New Roman"/>
                          <a:cs typeface="Arial"/>
                        </a:rPr>
                        <a:t>IX   2019 r.</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Średni postęp korozji</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Średnia intensywność korozji</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318116">
                <a:tc gridSpan="2">
                  <a:txBody>
                    <a:bodyPr/>
                    <a:lstStyle/>
                    <a:p>
                      <a:pPr algn="ctr" hangingPunct="0">
                        <a:lnSpc>
                          <a:spcPts val="1800"/>
                        </a:lnSpc>
                        <a:spcAft>
                          <a:spcPts val="0"/>
                        </a:spcAft>
                      </a:pPr>
                      <a:r>
                        <a:rPr lang="pl-PL" sz="1800" b="1">
                          <a:latin typeface="Arial Narrow" pitchFamily="34" charset="0"/>
                          <a:ea typeface="Times New Roman"/>
                          <a:cs typeface="Arial"/>
                        </a:rPr>
                        <a:t>[-]</a:t>
                      </a:r>
                      <a:endParaRPr lang="pl-PL" sz="1800">
                        <a:latin typeface="Arial Narrow" pitchFamily="34" charset="0"/>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hMerge="1">
                  <a:txBody>
                    <a:bodyPr/>
                    <a:lstStyle/>
                    <a:p>
                      <a:endParaRPr lang="pl-PL"/>
                    </a:p>
                  </a:txBody>
                  <a:tcPr/>
                </a:tc>
                <a:tc gridSpan="3">
                  <a:txBody>
                    <a:bodyPr/>
                    <a:lstStyle/>
                    <a:p>
                      <a:pPr algn="ctr" hangingPunct="0">
                        <a:lnSpc>
                          <a:spcPts val="1800"/>
                        </a:lnSpc>
                        <a:spcAft>
                          <a:spcPts val="0"/>
                        </a:spcAft>
                      </a:pPr>
                      <a:r>
                        <a:rPr lang="pl-PL" sz="1800" b="1">
                          <a:latin typeface="Arial Narrow" pitchFamily="34" charset="0"/>
                          <a:ea typeface="Times New Roman"/>
                          <a:cs typeface="Arial"/>
                        </a:rPr>
                        <a:t>[mm]</a:t>
                      </a:r>
                      <a:endParaRPr lang="pl-PL" sz="1800">
                        <a:latin typeface="Arial Narrow" pitchFamily="34" charset="0"/>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hMerge="1">
                  <a:txBody>
                    <a:bodyPr/>
                    <a:lstStyle/>
                    <a:p>
                      <a:endParaRPr lang="pl-PL"/>
                    </a:p>
                  </a:txBody>
                  <a:tcPr/>
                </a:tc>
                <a:tc hMerge="1">
                  <a:txBody>
                    <a:bodyPr/>
                    <a:lstStyle/>
                    <a:p>
                      <a:endParaRPr lang="pl-PL"/>
                    </a:p>
                  </a:txBody>
                  <a:tcPr/>
                </a:tc>
                <a:tc>
                  <a:txBody>
                    <a:bodyPr/>
                    <a:lstStyle/>
                    <a:p>
                      <a:pPr algn="ctr" hangingPunct="0">
                        <a:lnSpc>
                          <a:spcPts val="1800"/>
                        </a:lnSpc>
                        <a:spcAft>
                          <a:spcPts val="0"/>
                        </a:spcAft>
                      </a:pPr>
                      <a:r>
                        <a:rPr lang="pl-PL" sz="1800" b="1">
                          <a:latin typeface="Arial Narrow" pitchFamily="34" charset="0"/>
                          <a:ea typeface="Times New Roman"/>
                          <a:cs typeface="Arial"/>
                        </a:rPr>
                        <a:t>[mm/rok]</a:t>
                      </a:r>
                      <a:endParaRPr lang="pl-PL" sz="1800">
                        <a:latin typeface="Arial Narrow" pitchFamily="34" charset="0"/>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334906">
                <a:tc>
                  <a:txBody>
                    <a:bodyPr/>
                    <a:lstStyle/>
                    <a:p>
                      <a:pPr algn="ctr" hangingPunct="0">
                        <a:lnSpc>
                          <a:spcPts val="1800"/>
                        </a:lnSpc>
                        <a:spcAft>
                          <a:spcPts val="0"/>
                        </a:spcAft>
                      </a:pPr>
                      <a:r>
                        <a:rPr lang="pl-PL" sz="1800" b="1">
                          <a:latin typeface="Arial Narrow" pitchFamily="34" charset="0"/>
                          <a:ea typeface="Times New Roman"/>
                          <a:cs typeface="Arial"/>
                        </a:rPr>
                        <a:t>1.</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+58,57</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3,738</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3,190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0,548</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dirty="0">
                          <a:solidFill>
                            <a:srgbClr val="FF0000"/>
                          </a:solidFill>
                          <a:latin typeface="Arial Narrow" pitchFamily="34" charset="0"/>
                          <a:ea typeface="Times New Roman"/>
                          <a:cs typeface="Arial"/>
                        </a:rPr>
                        <a:t>0,183</a:t>
                      </a:r>
                      <a:endParaRPr lang="pl-PL" sz="1800" dirty="0">
                        <a:solidFill>
                          <a:srgbClr val="FF0000"/>
                        </a:solidFill>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334906">
                <a:tc>
                  <a:txBody>
                    <a:bodyPr/>
                    <a:lstStyle/>
                    <a:p>
                      <a:pPr algn="ctr" hangingPunct="0">
                        <a:lnSpc>
                          <a:spcPts val="1800"/>
                        </a:lnSpc>
                        <a:spcAft>
                          <a:spcPts val="0"/>
                        </a:spcAft>
                      </a:pPr>
                      <a:r>
                        <a:rPr lang="pl-PL" sz="1800" b="1">
                          <a:latin typeface="Arial Narrow" pitchFamily="34" charset="0"/>
                          <a:ea typeface="Times New Roman"/>
                          <a:cs typeface="Arial"/>
                        </a:rPr>
                        <a:t>2.</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+46,95</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3,875</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3,775</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0,100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0,033</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334906">
                <a:tc>
                  <a:txBody>
                    <a:bodyPr/>
                    <a:lstStyle/>
                    <a:p>
                      <a:pPr algn="ctr" hangingPunct="0">
                        <a:lnSpc>
                          <a:spcPts val="1800"/>
                        </a:lnSpc>
                        <a:spcAft>
                          <a:spcPts val="0"/>
                        </a:spcAft>
                      </a:pPr>
                      <a:r>
                        <a:rPr lang="pl-PL" sz="1800" b="1">
                          <a:latin typeface="Arial Narrow" pitchFamily="34" charset="0"/>
                          <a:ea typeface="Times New Roman"/>
                          <a:cs typeface="Arial"/>
                        </a:rPr>
                        <a:t>3.</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+31,60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3,950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3,750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0,200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0,067</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335789">
                <a:tc>
                  <a:txBody>
                    <a:bodyPr/>
                    <a:lstStyle/>
                    <a:p>
                      <a:pPr algn="ctr" hangingPunct="0">
                        <a:lnSpc>
                          <a:spcPts val="1800"/>
                        </a:lnSpc>
                        <a:spcAft>
                          <a:spcPts val="0"/>
                        </a:spcAft>
                      </a:pPr>
                      <a:r>
                        <a:rPr lang="pl-PL" sz="1800" b="1">
                          <a:latin typeface="Arial Narrow" pitchFamily="34" charset="0"/>
                          <a:ea typeface="Times New Roman"/>
                          <a:cs typeface="Arial"/>
                        </a:rPr>
                        <a:t>4.</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+15,40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3,788</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3,762</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0,026</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0,009</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334906">
                <a:tc>
                  <a:txBody>
                    <a:bodyPr/>
                    <a:lstStyle/>
                    <a:p>
                      <a:pPr algn="ctr" hangingPunct="0">
                        <a:lnSpc>
                          <a:spcPts val="1800"/>
                        </a:lnSpc>
                        <a:spcAft>
                          <a:spcPts val="0"/>
                        </a:spcAft>
                      </a:pPr>
                      <a:r>
                        <a:rPr lang="pl-PL" sz="1800" b="1">
                          <a:latin typeface="Arial Narrow" pitchFamily="34" charset="0"/>
                          <a:ea typeface="Times New Roman"/>
                          <a:cs typeface="Arial"/>
                        </a:rPr>
                        <a:t>5.</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+12,70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3,875</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3,825</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0,050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0,017</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334906">
                <a:tc>
                  <a:txBody>
                    <a:bodyPr/>
                    <a:lstStyle/>
                    <a:p>
                      <a:pPr algn="ctr" hangingPunct="0">
                        <a:lnSpc>
                          <a:spcPts val="1800"/>
                        </a:lnSpc>
                        <a:spcAft>
                          <a:spcPts val="0"/>
                        </a:spcAft>
                      </a:pPr>
                      <a:r>
                        <a:rPr lang="pl-PL" sz="1800" b="1">
                          <a:latin typeface="Arial Narrow" pitchFamily="34" charset="0"/>
                          <a:ea typeface="Times New Roman"/>
                          <a:cs typeface="Arial"/>
                        </a:rPr>
                        <a:t>6.</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+11,50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3,862</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3,838</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0,024</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0,008</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334906">
                <a:tc>
                  <a:txBody>
                    <a:bodyPr/>
                    <a:lstStyle/>
                    <a:p>
                      <a:pPr algn="ctr" hangingPunct="0">
                        <a:lnSpc>
                          <a:spcPts val="1800"/>
                        </a:lnSpc>
                        <a:spcAft>
                          <a:spcPts val="0"/>
                        </a:spcAft>
                      </a:pPr>
                      <a:r>
                        <a:rPr lang="pl-PL" sz="1800" b="1">
                          <a:latin typeface="Arial Narrow" pitchFamily="34" charset="0"/>
                          <a:ea typeface="Times New Roman"/>
                          <a:cs typeface="Arial"/>
                        </a:rPr>
                        <a:t>7.</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+1,15</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4,950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4,900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0,050</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lnSpc>
                          <a:spcPts val="1800"/>
                        </a:lnSpc>
                        <a:spcAft>
                          <a:spcPts val="0"/>
                        </a:spcAft>
                      </a:pPr>
                      <a:r>
                        <a:rPr lang="pl-PL" sz="1800" b="1">
                          <a:latin typeface="Arial Narrow" pitchFamily="34" charset="0"/>
                          <a:ea typeface="Times New Roman"/>
                          <a:cs typeface="Arial"/>
                        </a:rPr>
                        <a:t>0,017</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8"/>
                  </a:ext>
                </a:extLst>
              </a:tr>
              <a:tr h="636231">
                <a:tc>
                  <a:txBody>
                    <a:bodyPr/>
                    <a:lstStyle/>
                    <a:p>
                      <a:pPr algn="ctr" hangingPunct="0">
                        <a:lnSpc>
                          <a:spcPts val="1800"/>
                        </a:lnSpc>
                        <a:spcAft>
                          <a:spcPts val="0"/>
                        </a:spcAft>
                      </a:pPr>
                      <a:r>
                        <a:rPr lang="pl-PL" sz="1800" b="1">
                          <a:latin typeface="Arial Narrow" pitchFamily="34" charset="0"/>
                          <a:ea typeface="Times New Roman"/>
                          <a:cs typeface="Arial"/>
                        </a:rPr>
                        <a:t>8.</a:t>
                      </a:r>
                      <a:endParaRPr lang="pl-PL" sz="180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hangingPunct="0">
                        <a:lnSpc>
                          <a:spcPts val="1800"/>
                        </a:lnSpc>
                        <a:spcAft>
                          <a:spcPts val="0"/>
                        </a:spcAft>
                      </a:pPr>
                      <a:r>
                        <a:rPr lang="pl-PL" sz="1800" b="1" dirty="0">
                          <a:latin typeface="Arial Narrow" pitchFamily="34" charset="0"/>
                          <a:ea typeface="Times New Roman"/>
                          <a:cs typeface="Arial"/>
                        </a:rPr>
                        <a:t>Minimalna grubość pomierzona </a:t>
                      </a:r>
                      <a:r>
                        <a:rPr lang="pl-PL" sz="1800" b="1" dirty="0" err="1">
                          <a:latin typeface="Arial Narrow" pitchFamily="34" charset="0"/>
                          <a:ea typeface="Times New Roman"/>
                          <a:cs typeface="Arial"/>
                        </a:rPr>
                        <a:t>t</a:t>
                      </a:r>
                      <a:r>
                        <a:rPr lang="pl-PL" sz="1800" b="1" baseline="-25000" dirty="0" err="1">
                          <a:latin typeface="Arial Narrow" pitchFamily="34" charset="0"/>
                          <a:ea typeface="Times New Roman"/>
                          <a:cs typeface="Arial"/>
                        </a:rPr>
                        <a:t>min</a:t>
                      </a:r>
                      <a:r>
                        <a:rPr lang="pl-PL" sz="1800" b="1" dirty="0">
                          <a:latin typeface="Arial Narrow" pitchFamily="34" charset="0"/>
                          <a:ea typeface="Times New Roman"/>
                          <a:cs typeface="Arial"/>
                        </a:rPr>
                        <a:t> = 3,0 mm</a:t>
                      </a:r>
                      <a:endParaRPr lang="pl-PL" sz="1800" dirty="0">
                        <a:latin typeface="Arial Narrow" pitchFamily="34" charset="0"/>
                        <a:ea typeface="Times New Roman"/>
                        <a:cs typeface="Times New Roman"/>
                      </a:endParaRPr>
                    </a:p>
                    <a:p>
                      <a:pPr hangingPunct="0">
                        <a:lnSpc>
                          <a:spcPts val="1800"/>
                        </a:lnSpc>
                        <a:spcAft>
                          <a:spcPts val="0"/>
                        </a:spcAft>
                      </a:pPr>
                      <a:r>
                        <a:rPr lang="pl-PL" sz="1800" b="1" dirty="0">
                          <a:latin typeface="Arial Narrow" pitchFamily="34" charset="0"/>
                          <a:ea typeface="Times New Roman"/>
                          <a:cs typeface="Arial"/>
                        </a:rPr>
                        <a:t>Intensywność korozji </a:t>
                      </a:r>
                      <a:r>
                        <a:rPr lang="pl-PL" sz="1800" b="1" dirty="0" err="1">
                          <a:latin typeface="Arial Narrow" pitchFamily="34" charset="0"/>
                          <a:ea typeface="Times New Roman"/>
                          <a:cs typeface="Arial"/>
                        </a:rPr>
                        <a:t>max</a:t>
                      </a:r>
                      <a:r>
                        <a:rPr lang="pl-PL" sz="1800" b="1" dirty="0">
                          <a:latin typeface="Arial Narrow" pitchFamily="34" charset="0"/>
                          <a:ea typeface="Times New Roman"/>
                          <a:cs typeface="Arial"/>
                        </a:rPr>
                        <a:t>. </a:t>
                      </a:r>
                      <a:r>
                        <a:rPr lang="pl-PL" sz="1800" b="1" dirty="0" err="1">
                          <a:solidFill>
                            <a:srgbClr val="FF0000"/>
                          </a:solidFill>
                          <a:latin typeface="Arial Narrow" pitchFamily="34" charset="0"/>
                          <a:ea typeface="Times New Roman"/>
                          <a:cs typeface="Arial"/>
                          <a:sym typeface="Symbol"/>
                        </a:rPr>
                        <a:t></a:t>
                      </a:r>
                      <a:r>
                        <a:rPr lang="pl-PL" sz="1800" b="1" dirty="0" err="1">
                          <a:solidFill>
                            <a:srgbClr val="FF0000"/>
                          </a:solidFill>
                          <a:latin typeface="Arial Narrow" pitchFamily="34" charset="0"/>
                          <a:ea typeface="Times New Roman"/>
                          <a:cs typeface="Arial"/>
                        </a:rPr>
                        <a:t>t</a:t>
                      </a:r>
                      <a:r>
                        <a:rPr lang="pl-PL" sz="1800" b="1" baseline="-25000" dirty="0" err="1">
                          <a:solidFill>
                            <a:srgbClr val="FF0000"/>
                          </a:solidFill>
                          <a:latin typeface="Arial Narrow" pitchFamily="34" charset="0"/>
                          <a:ea typeface="Times New Roman"/>
                          <a:cs typeface="Arial"/>
                        </a:rPr>
                        <a:t>max</a:t>
                      </a:r>
                      <a:r>
                        <a:rPr lang="pl-PL" sz="1800" b="1" dirty="0">
                          <a:solidFill>
                            <a:srgbClr val="FF0000"/>
                          </a:solidFill>
                          <a:latin typeface="Arial Narrow" pitchFamily="34" charset="0"/>
                          <a:ea typeface="Times New Roman"/>
                          <a:cs typeface="Arial"/>
                        </a:rPr>
                        <a:t> = 0,2 mm/rok </a:t>
                      </a:r>
                      <a:r>
                        <a:rPr lang="pl-PL" sz="1800" b="1" dirty="0">
                          <a:latin typeface="Arial Narrow" pitchFamily="34" charset="0"/>
                          <a:ea typeface="Times New Roman"/>
                          <a:cs typeface="Arial"/>
                        </a:rPr>
                        <a:t>&gt; ok. 3 x </a:t>
                      </a:r>
                      <a:r>
                        <a:rPr lang="pl-PL" sz="1800" b="1" dirty="0" err="1">
                          <a:latin typeface="Arial Narrow" pitchFamily="34" charset="0"/>
                          <a:ea typeface="Times New Roman"/>
                          <a:cs typeface="Arial"/>
                          <a:sym typeface="Symbol"/>
                        </a:rPr>
                        <a:t></a:t>
                      </a:r>
                      <a:r>
                        <a:rPr lang="pl-PL" sz="1800" b="1" dirty="0" err="1">
                          <a:latin typeface="Arial Narrow" pitchFamily="34" charset="0"/>
                          <a:ea typeface="Times New Roman"/>
                          <a:cs typeface="Arial"/>
                        </a:rPr>
                        <a:t>t</a:t>
                      </a:r>
                      <a:r>
                        <a:rPr lang="pl-PL" sz="1800" b="1" baseline="-25000" dirty="0" err="1">
                          <a:latin typeface="Arial Narrow" pitchFamily="34" charset="0"/>
                          <a:ea typeface="Times New Roman"/>
                          <a:cs typeface="Arial"/>
                        </a:rPr>
                        <a:t>lim</a:t>
                      </a:r>
                      <a:r>
                        <a:rPr lang="pl-PL" sz="1800" b="1" dirty="0">
                          <a:latin typeface="Arial Narrow" pitchFamily="34" charset="0"/>
                          <a:ea typeface="Times New Roman"/>
                          <a:cs typeface="Arial"/>
                        </a:rPr>
                        <a:t> = 0,075 mm/rok </a:t>
                      </a:r>
                      <a:endParaRPr lang="pl-PL" sz="1800" dirty="0">
                        <a:latin typeface="Arial Narrow"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xmlns="" val="10009"/>
                  </a:ext>
                </a:extLst>
              </a:tr>
            </a:tbl>
          </a:graphicData>
        </a:graphic>
      </p:graphicFrame>
      <p:sp>
        <p:nvSpPr>
          <p:cNvPr id="12" name="Prostokąt 11"/>
          <p:cNvSpPr/>
          <p:nvPr/>
        </p:nvSpPr>
        <p:spPr bwMode="auto">
          <a:xfrm>
            <a:off x="7143768" y="3786190"/>
            <a:ext cx="1000132" cy="428628"/>
          </a:xfrm>
          <a:prstGeom prst="rect">
            <a:avLst/>
          </a:prstGeom>
          <a:noFill/>
          <a:ln w="28575" cap="flat" cmpd="sng" algn="ctr">
            <a:solidFill>
              <a:srgbClr val="FF99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pl-PL" sz="1600" b="1" i="0" u="none" strike="noStrike" cap="none" normalizeH="0" baseline="0">
              <a:ln>
                <a:noFill/>
              </a:ln>
              <a:solidFill>
                <a:schemeClr val="tx1"/>
              </a:solidFill>
              <a:effectLst/>
              <a:latin typeface="Times New Roman" pitchFamily="18" charset="0"/>
            </a:endParaRPr>
          </a:p>
        </p:txBody>
      </p:sp>
    </p:spTree>
  </p:cSld>
  <p:clrMapOvr>
    <a:masterClrMapping/>
  </p:clrMapOvr>
  <p:transition spd="med">
    <p:wipe dir="d"/>
  </p:transition>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ymbol zastępczy numeru slajdu 3"/>
          <p:cNvSpPr>
            <a:spLocks noGrp="1"/>
          </p:cNvSpPr>
          <p:nvPr>
            <p:ph type="sldNum" sz="quarter" idx="12"/>
          </p:nvPr>
        </p:nvSpPr>
        <p:spPr>
          <a:xfrm>
            <a:off x="8543924" y="6400800"/>
            <a:ext cx="600076" cy="457200"/>
          </a:xfrm>
        </p:spPr>
        <p:txBody>
          <a:bodyPr/>
          <a:lstStyle/>
          <a:p>
            <a:pPr>
              <a:defRPr/>
            </a:pPr>
            <a:fld id="{53FD731D-D64F-4ECB-97B9-7189CBA0E703}" type="slidenum">
              <a:rPr lang="en-GB" sz="2000" b="1" smtClean="0">
                <a:latin typeface="Georgia" pitchFamily="18" charset="0"/>
              </a:rPr>
              <a:pPr>
                <a:defRPr/>
              </a:pPr>
              <a:t>69</a:t>
            </a:fld>
            <a:endParaRPr lang="en-GB" sz="2000" b="1" dirty="0">
              <a:latin typeface="Georgia" pitchFamily="18" charset="0"/>
            </a:endParaRPr>
          </a:p>
        </p:txBody>
      </p:sp>
      <p:cxnSp>
        <p:nvCxnSpPr>
          <p:cNvPr id="8" name="Łącznik prosty 7"/>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0" name="Schemat blokowy: proces 41"/>
          <p:cNvSpPr>
            <a:spLocks noChangeArrowheads="1"/>
          </p:cNvSpPr>
          <p:nvPr/>
        </p:nvSpPr>
        <p:spPr bwMode="auto">
          <a:xfrm>
            <a:off x="357158" y="714356"/>
            <a:ext cx="8215312" cy="500063"/>
          </a:xfrm>
          <a:prstGeom prst="flowChartProcess">
            <a:avLst/>
          </a:prstGeom>
          <a:solidFill>
            <a:srgbClr val="0070C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1" name="Rectangle 1"/>
          <p:cNvSpPr>
            <a:spLocks noChangeArrowheads="1"/>
          </p:cNvSpPr>
          <p:nvPr/>
        </p:nvSpPr>
        <p:spPr bwMode="auto">
          <a:xfrm>
            <a:off x="214282" y="714356"/>
            <a:ext cx="8501062" cy="461665"/>
          </a:xfrm>
          <a:prstGeom prst="rect">
            <a:avLst/>
          </a:prstGeom>
          <a:noFill/>
          <a:ln w="9525">
            <a:noFill/>
            <a:miter lim="800000"/>
            <a:headEnd/>
            <a:tailEnd/>
          </a:ln>
        </p:spPr>
        <p:txBody>
          <a:bodyPr anchor="ctr">
            <a:spAutoFit/>
          </a:bodyPr>
          <a:lstStyle/>
          <a:p>
            <a:pPr algn="ctr"/>
            <a:r>
              <a:rPr lang="pl-PL" sz="2400" dirty="0"/>
              <a:t>Kominy dwupowłokowe – zwieńczenie komina</a:t>
            </a:r>
          </a:p>
        </p:txBody>
      </p:sp>
      <p:sp>
        <p:nvSpPr>
          <p:cNvPr id="12" name="Rectangle 16"/>
          <p:cNvSpPr>
            <a:spLocks noChangeArrowheads="1"/>
          </p:cNvSpPr>
          <p:nvPr/>
        </p:nvSpPr>
        <p:spPr bwMode="auto">
          <a:xfrm>
            <a:off x="357158" y="142852"/>
            <a:ext cx="8286808" cy="428628"/>
          </a:xfrm>
          <a:prstGeom prst="rect">
            <a:avLst/>
          </a:prstGeom>
          <a:noFill/>
          <a:ln w="9525">
            <a:noFill/>
            <a:miter lim="800000"/>
            <a:headEnd/>
            <a:tailEnd/>
          </a:ln>
        </p:spPr>
        <p:txBody>
          <a:bodyPr anchor="ctr"/>
          <a:lstStyle/>
          <a:p>
            <a:r>
              <a:rPr lang="pl-PL" sz="2300" dirty="0">
                <a:latin typeface="Arial Narrow" pitchFamily="34" charset="0"/>
                <a:ea typeface="Times New Roman"/>
              </a:rPr>
              <a:t>Zasady projektowania, wykonywania i utrzymania kominów stalowych</a:t>
            </a:r>
            <a:endParaRPr lang="pl-PL" sz="2300" dirty="0">
              <a:latin typeface="Arial Narrow" pitchFamily="34" charset="0"/>
            </a:endParaRPr>
          </a:p>
        </p:txBody>
      </p:sp>
      <p:sp>
        <p:nvSpPr>
          <p:cNvPr id="13" name="Line 5"/>
          <p:cNvSpPr>
            <a:spLocks noChangeShapeType="1"/>
          </p:cNvSpPr>
          <p:nvPr/>
        </p:nvSpPr>
        <p:spPr bwMode="auto">
          <a:xfrm>
            <a:off x="428596" y="6429396"/>
            <a:ext cx="8215370" cy="0"/>
          </a:xfrm>
          <a:prstGeom prst="line">
            <a:avLst/>
          </a:prstGeom>
          <a:noFill/>
          <a:ln w="19050">
            <a:solidFill>
              <a:schemeClr val="tx1"/>
            </a:solidFill>
            <a:round/>
            <a:headEnd/>
            <a:tailEnd/>
          </a:ln>
        </p:spPr>
        <p:txBody>
          <a:bodyPr wrap="square">
            <a:spAutoFit/>
          </a:bodyPr>
          <a:lstStyle/>
          <a:p>
            <a:endParaRPr lang="pl-PL"/>
          </a:p>
        </p:txBody>
      </p:sp>
      <p:sp>
        <p:nvSpPr>
          <p:cNvPr id="15" name="Symbol zastępczy obiektu SmartArt 14"/>
          <p:cNvSpPr>
            <a:spLocks noGrp="1"/>
          </p:cNvSpPr>
          <p:nvPr>
            <p:ph type="dgm" idx="1"/>
          </p:nvPr>
        </p:nvSpPr>
        <p:spPr>
          <a:xfrm>
            <a:off x="357159" y="1285860"/>
            <a:ext cx="8215369" cy="5000660"/>
          </a:xfrm>
          <a:solidFill>
            <a:schemeClr val="bg1"/>
          </a:solidFill>
        </p:spPr>
      </p:sp>
      <p:pic>
        <p:nvPicPr>
          <p:cNvPr id="16" name="Obraz 15" descr="MAH00186 (frame 805)"/>
          <p:cNvPicPr/>
          <p:nvPr/>
        </p:nvPicPr>
        <p:blipFill>
          <a:blip r:embed="rId3" cstate="print"/>
          <a:srcRect t="35011"/>
          <a:stretch>
            <a:fillRect/>
          </a:stretch>
        </p:blipFill>
        <p:spPr bwMode="auto">
          <a:xfrm>
            <a:off x="6000760" y="1357298"/>
            <a:ext cx="2415540" cy="884870"/>
          </a:xfrm>
          <a:prstGeom prst="rect">
            <a:avLst/>
          </a:prstGeom>
          <a:noFill/>
          <a:ln w="9525">
            <a:noFill/>
            <a:miter lim="800000"/>
            <a:headEnd/>
            <a:tailEnd/>
          </a:ln>
        </p:spPr>
      </p:pic>
      <p:pic>
        <p:nvPicPr>
          <p:cNvPr id="17" name="Obraz 16" descr="_005"/>
          <p:cNvPicPr/>
          <p:nvPr/>
        </p:nvPicPr>
        <p:blipFill>
          <a:blip r:embed="rId4" cstate="print"/>
          <a:srcRect t="19875"/>
          <a:stretch>
            <a:fillRect/>
          </a:stretch>
        </p:blipFill>
        <p:spPr bwMode="auto">
          <a:xfrm>
            <a:off x="6000760" y="2357430"/>
            <a:ext cx="2415540" cy="1007426"/>
          </a:xfrm>
          <a:prstGeom prst="rect">
            <a:avLst/>
          </a:prstGeom>
          <a:noFill/>
          <a:ln w="9525">
            <a:noFill/>
            <a:miter lim="800000"/>
            <a:headEnd/>
            <a:tailEnd/>
          </a:ln>
        </p:spPr>
      </p:pic>
      <p:pic>
        <p:nvPicPr>
          <p:cNvPr id="18" name="Obraz 17" descr="MAH00186 (frame 2385)"/>
          <p:cNvPicPr/>
          <p:nvPr/>
        </p:nvPicPr>
        <p:blipFill>
          <a:blip r:embed="rId5" cstate="print"/>
          <a:srcRect t="6625"/>
          <a:stretch>
            <a:fillRect/>
          </a:stretch>
        </p:blipFill>
        <p:spPr bwMode="auto">
          <a:xfrm>
            <a:off x="6000760" y="3500438"/>
            <a:ext cx="2415540" cy="1323975"/>
          </a:xfrm>
          <a:prstGeom prst="rect">
            <a:avLst/>
          </a:prstGeom>
          <a:noFill/>
          <a:ln w="9525">
            <a:noFill/>
            <a:miter lim="800000"/>
            <a:headEnd/>
            <a:tailEnd/>
          </a:ln>
        </p:spPr>
      </p:pic>
      <p:pic>
        <p:nvPicPr>
          <p:cNvPr id="19" name="Obraz 18" descr="MAH00187 (frame 1321)"/>
          <p:cNvPicPr/>
          <p:nvPr/>
        </p:nvPicPr>
        <p:blipFill>
          <a:blip r:embed="rId6" cstate="print"/>
          <a:srcRect b="10672"/>
          <a:stretch>
            <a:fillRect/>
          </a:stretch>
        </p:blipFill>
        <p:spPr bwMode="auto">
          <a:xfrm>
            <a:off x="6000760" y="4929198"/>
            <a:ext cx="2410518" cy="1343025"/>
          </a:xfrm>
          <a:prstGeom prst="rect">
            <a:avLst/>
          </a:prstGeom>
          <a:noFill/>
          <a:ln w="9525">
            <a:noFill/>
            <a:miter lim="800000"/>
            <a:headEnd/>
            <a:tailEnd/>
          </a:ln>
        </p:spPr>
      </p:pic>
      <p:pic>
        <p:nvPicPr>
          <p:cNvPr id="21" name="Obraz 20" descr="C__Users_User_Desktop_WPPK 2020_RYSUNKI_komin h60 WPPK 2020 Model (1)"/>
          <p:cNvPicPr/>
          <p:nvPr/>
        </p:nvPicPr>
        <p:blipFill>
          <a:blip r:embed="rId7" cstate="print"/>
          <a:srcRect l="35144" t="19049" r="21305" b="11917"/>
          <a:stretch>
            <a:fillRect/>
          </a:stretch>
        </p:blipFill>
        <p:spPr bwMode="auto">
          <a:xfrm>
            <a:off x="428596" y="1357298"/>
            <a:ext cx="2428892" cy="4857784"/>
          </a:xfrm>
          <a:prstGeom prst="rect">
            <a:avLst/>
          </a:prstGeom>
          <a:noFill/>
          <a:ln w="9525">
            <a:noFill/>
            <a:miter lim="800000"/>
            <a:headEnd/>
            <a:tailEnd/>
          </a:ln>
        </p:spPr>
      </p:pic>
      <p:pic>
        <p:nvPicPr>
          <p:cNvPr id="184322" name="Picture 2" descr="C:\Users\User\Desktop\Dokument1.jpg"/>
          <p:cNvPicPr>
            <a:picLocks noChangeAspect="1" noChangeArrowheads="1"/>
          </p:cNvPicPr>
          <p:nvPr/>
        </p:nvPicPr>
        <p:blipFill>
          <a:blip r:embed="rId8"/>
          <a:srcRect l="9603" t="5208" r="54422" b="72917"/>
          <a:stretch>
            <a:fillRect/>
          </a:stretch>
        </p:blipFill>
        <p:spPr bwMode="auto">
          <a:xfrm>
            <a:off x="2928926" y="2285992"/>
            <a:ext cx="2928958" cy="3857652"/>
          </a:xfrm>
          <a:prstGeom prst="rect">
            <a:avLst/>
          </a:prstGeom>
          <a:noFill/>
        </p:spPr>
      </p:pic>
      <p:sp>
        <p:nvSpPr>
          <p:cNvPr id="20" name="Tytuł 1">
            <a:extLst>
              <a:ext uri="{FF2B5EF4-FFF2-40B4-BE49-F238E27FC236}">
                <a16:creationId xmlns:a16="http://schemas.microsoft.com/office/drawing/2014/main" xmlns="" id="{A95E3F2D-AAC5-4C66-B492-2DC5D32166AE}"/>
              </a:ext>
            </a:extLst>
          </p:cNvPr>
          <p:cNvSpPr txBox="1">
            <a:spLocks/>
          </p:cNvSpPr>
          <p:nvPr/>
        </p:nvSpPr>
        <p:spPr bwMode="auto">
          <a:xfrm>
            <a:off x="2964645" y="1379484"/>
            <a:ext cx="2928957" cy="906507"/>
          </a:xfrm>
          <a:prstGeom prst="rect">
            <a:avLst/>
          </a:prstGeom>
          <a:solidFill>
            <a:srgbClr val="0070C0">
              <a:alpha val="29019"/>
            </a:srgbClr>
          </a:solidFill>
          <a:ln w="28575" algn="ctr">
            <a:solidFill>
              <a:srgbClr val="FF0000"/>
            </a:solidFill>
            <a:round/>
            <a:headEnd/>
            <a:tailEnd/>
          </a:ln>
        </p:spPr>
        <p:txBody>
          <a:bodyPr/>
          <a:lstStyle/>
          <a:p>
            <a:pPr marL="0" marR="0" lvl="0" indent="0" algn="ctr" defTabSz="914400" latinLnBrk="0">
              <a:lnSpc>
                <a:spcPct val="100000"/>
              </a:lnSpc>
              <a:buClrTx/>
              <a:buSzTx/>
              <a:buFontTx/>
              <a:buNone/>
              <a:tabLst/>
              <a:defRPr/>
            </a:pPr>
            <a:r>
              <a:rPr lang="pl-PL" altLang="pl-PL" sz="3200" dirty="0">
                <a:solidFill>
                  <a:srgbClr val="FF0000"/>
                </a:solidFill>
                <a:latin typeface="Arial Narrow" pitchFamily="34" charset="0"/>
              </a:rPr>
              <a:t>Stal 1.4539 </a:t>
            </a:r>
          </a:p>
          <a:p>
            <a:pPr marL="0" marR="0" lvl="0" indent="0" algn="ctr" defTabSz="914400" latinLnBrk="0">
              <a:lnSpc>
                <a:spcPct val="100000"/>
              </a:lnSpc>
              <a:buClrTx/>
              <a:buSzTx/>
              <a:buFontTx/>
              <a:buNone/>
              <a:tabLst/>
              <a:defRPr/>
            </a:pPr>
            <a:r>
              <a:rPr lang="pl-PL" altLang="pl-PL" sz="2400" dirty="0">
                <a:solidFill>
                  <a:srgbClr val="FF0000"/>
                </a:solidFill>
                <a:latin typeface="Arial Narrow" pitchFamily="34" charset="0"/>
              </a:rPr>
              <a:t>zamiast 1.4404!</a:t>
            </a:r>
          </a:p>
        </p:txBody>
      </p:sp>
      <p:sp>
        <p:nvSpPr>
          <p:cNvPr id="2" name="Strzałka: w dół 1">
            <a:extLst>
              <a:ext uri="{FF2B5EF4-FFF2-40B4-BE49-F238E27FC236}">
                <a16:creationId xmlns:a16="http://schemas.microsoft.com/office/drawing/2014/main" xmlns="" id="{6BFF2D48-286A-4C80-8928-5D87C9EC0070}"/>
              </a:ext>
            </a:extLst>
          </p:cNvPr>
          <p:cNvSpPr/>
          <p:nvPr/>
        </p:nvSpPr>
        <p:spPr bwMode="auto">
          <a:xfrm>
            <a:off x="4139952" y="2285992"/>
            <a:ext cx="288032" cy="278912"/>
          </a:xfrm>
          <a:prstGeom prst="down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pl-PL" sz="1600" b="1" i="0" u="none" strike="noStrike" cap="none" normalizeH="0" baseline="0">
              <a:ln>
                <a:noFill/>
              </a:ln>
              <a:solidFill>
                <a:schemeClr val="tx1"/>
              </a:solidFill>
              <a:effectLst/>
              <a:latin typeface="Times New Roman" pitchFamily="18" charset="0"/>
            </a:endParaRPr>
          </a:p>
        </p:txBody>
      </p:sp>
      <p:sp>
        <p:nvSpPr>
          <p:cNvPr id="23" name="Strzałka: w dół 22">
            <a:extLst>
              <a:ext uri="{FF2B5EF4-FFF2-40B4-BE49-F238E27FC236}">
                <a16:creationId xmlns:a16="http://schemas.microsoft.com/office/drawing/2014/main" xmlns="" id="{82205455-C117-4A49-B3D2-2AD49F81607C}"/>
              </a:ext>
            </a:extLst>
          </p:cNvPr>
          <p:cNvSpPr/>
          <p:nvPr/>
        </p:nvSpPr>
        <p:spPr bwMode="auto">
          <a:xfrm>
            <a:off x="5273859" y="2287430"/>
            <a:ext cx="288032" cy="610357"/>
          </a:xfrm>
          <a:prstGeom prst="down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pl-PL" sz="1600" b="1" i="0" u="none" strike="noStrike" cap="none" normalizeH="0" baseline="0">
              <a:ln>
                <a:noFill/>
              </a:ln>
              <a:solidFill>
                <a:schemeClr val="tx1"/>
              </a:solidFill>
              <a:effectLst/>
              <a:latin typeface="Times New Roman" pitchFamily="18" charset="0"/>
            </a:endParaRPr>
          </a:p>
        </p:txBody>
      </p:sp>
    </p:spTree>
  </p:cSld>
  <p:clrMapOvr>
    <a:masterClrMapping/>
  </p:clrMapOvr>
  <p:transition>
    <p:wipe dir="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Prostokąt 42"/>
          <p:cNvSpPr>
            <a:spLocks noChangeArrowheads="1"/>
          </p:cNvSpPr>
          <p:nvPr/>
        </p:nvSpPr>
        <p:spPr bwMode="auto">
          <a:xfrm>
            <a:off x="428596" y="785794"/>
            <a:ext cx="8143932" cy="500066"/>
          </a:xfrm>
          <a:prstGeom prst="rect">
            <a:avLst/>
          </a:prstGeom>
          <a:solidFill>
            <a:srgbClr val="0070C0">
              <a:alpha val="30196"/>
            </a:srgbClr>
          </a:solidFill>
          <a:ln w="9525" algn="ctr">
            <a:solidFill>
              <a:schemeClr val="tx1"/>
            </a:solidFill>
            <a:round/>
            <a:headEnd/>
            <a:tailEnd/>
          </a:ln>
        </p:spPr>
        <p:txBody>
          <a:bodyPr/>
          <a:lstStyle/>
          <a:p>
            <a:pPr algn="ctr">
              <a:tabLst>
                <a:tab pos="457200" algn="l"/>
              </a:tabLst>
            </a:pPr>
            <a:r>
              <a:rPr lang="pl-PL" sz="2800" dirty="0">
                <a:latin typeface="Arial" pitchFamily="34" charset="0"/>
                <a:cs typeface="Arial" pitchFamily="34" charset="0"/>
              </a:rPr>
              <a:t>PODSUMOWANIE</a:t>
            </a:r>
          </a:p>
        </p:txBody>
      </p:sp>
      <p:sp>
        <p:nvSpPr>
          <p:cNvPr id="13318" name="Prostokąt 43"/>
          <p:cNvSpPr>
            <a:spLocks noChangeArrowheads="1"/>
          </p:cNvSpPr>
          <p:nvPr/>
        </p:nvSpPr>
        <p:spPr bwMode="auto">
          <a:xfrm>
            <a:off x="428595" y="1428736"/>
            <a:ext cx="4286281" cy="2357454"/>
          </a:xfrm>
          <a:prstGeom prst="rect">
            <a:avLst/>
          </a:prstGeom>
          <a:solidFill>
            <a:srgbClr val="0070C0">
              <a:alpha val="30196"/>
            </a:srgbClr>
          </a:solidFill>
          <a:ln w="9525" algn="ctr">
            <a:solidFill>
              <a:schemeClr val="tx1"/>
            </a:solidFill>
            <a:round/>
            <a:headEnd/>
            <a:tailEnd/>
          </a:ln>
        </p:spPr>
        <p:txBody>
          <a:bodyPr/>
          <a:lstStyle/>
          <a:p>
            <a:pPr>
              <a:tabLst>
                <a:tab pos="457200" algn="l"/>
              </a:tabLst>
            </a:pPr>
            <a:r>
              <a:rPr lang="pl-PL" sz="2400" dirty="0">
                <a:latin typeface="Arial" pitchFamily="34" charset="0"/>
                <a:cs typeface="Arial" pitchFamily="34" charset="0"/>
              </a:rPr>
              <a:t>Projektowanie kominów stalowych </a:t>
            </a:r>
            <a:r>
              <a:rPr lang="fr-FR" sz="2400" dirty="0">
                <a:latin typeface="Arial" pitchFamily="34" charset="0"/>
                <a:cs typeface="Arial" pitchFamily="34" charset="0"/>
              </a:rPr>
              <a:t>≡</a:t>
            </a:r>
            <a:r>
              <a:rPr lang="pl-PL" sz="2400" dirty="0">
                <a:latin typeface="Arial" pitchFamily="34" charset="0"/>
                <a:cs typeface="Arial" pitchFamily="34" charset="0"/>
              </a:rPr>
              <a:t> złożone i </a:t>
            </a:r>
            <a:r>
              <a:rPr lang="pl-PL" sz="2400" dirty="0" err="1">
                <a:latin typeface="Arial" pitchFamily="34" charset="0"/>
                <a:cs typeface="Arial" pitchFamily="34" charset="0"/>
              </a:rPr>
              <a:t>inter-dyscyplinarne</a:t>
            </a:r>
            <a:r>
              <a:rPr lang="pl-PL" sz="2400" dirty="0">
                <a:latin typeface="Arial" pitchFamily="34" charset="0"/>
                <a:cs typeface="Arial" pitchFamily="34" charset="0"/>
              </a:rPr>
              <a:t> zadanie inżynierskie, wymagające od projektanta wiedzy i doświadczenia.</a:t>
            </a:r>
          </a:p>
          <a:p>
            <a:pPr marL="457200" indent="-457200">
              <a:tabLst>
                <a:tab pos="457200" algn="l"/>
              </a:tabLst>
            </a:pPr>
            <a:endParaRPr lang="pl-PL" sz="2400" dirty="0">
              <a:latin typeface="Arial" pitchFamily="34" charset="0"/>
              <a:cs typeface="Arial" pitchFamily="34" charset="0"/>
            </a:endParaRPr>
          </a:p>
        </p:txBody>
      </p:sp>
      <p:sp>
        <p:nvSpPr>
          <p:cNvPr id="13324" name="Symbol zastępczy numeru slajdu 15"/>
          <p:cNvSpPr>
            <a:spLocks noGrp="1"/>
          </p:cNvSpPr>
          <p:nvPr>
            <p:ph type="sldNum" sz="quarter" idx="12"/>
          </p:nvPr>
        </p:nvSpPr>
        <p:spPr>
          <a:xfrm>
            <a:off x="8358214" y="6400800"/>
            <a:ext cx="785786" cy="457200"/>
          </a:xfrm>
          <a:noFill/>
        </p:spPr>
        <p:txBody>
          <a:bodyPr/>
          <a:lstStyle/>
          <a:p>
            <a:fld id="{1994FB28-A0D2-458C-A842-568BEA0E666B}" type="slidenum">
              <a:rPr lang="en-GB" sz="1800" b="1" smtClean="0">
                <a:latin typeface="Georgia" pitchFamily="18" charset="0"/>
              </a:rPr>
              <a:pPr/>
              <a:t>70</a:t>
            </a:fld>
            <a:endParaRPr lang="en-GB" sz="1800" b="1" dirty="0">
              <a:latin typeface="Georgia" pitchFamily="18" charset="0"/>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1" name="Rectangle 16"/>
          <p:cNvSpPr>
            <a:spLocks noChangeArrowheads="1"/>
          </p:cNvSpPr>
          <p:nvPr/>
        </p:nvSpPr>
        <p:spPr bwMode="auto">
          <a:xfrm>
            <a:off x="357158" y="142852"/>
            <a:ext cx="8286808" cy="428628"/>
          </a:xfrm>
          <a:prstGeom prst="rect">
            <a:avLst/>
          </a:prstGeom>
          <a:noFill/>
          <a:ln w="9525">
            <a:noFill/>
            <a:miter lim="800000"/>
            <a:headEnd/>
            <a:tailEnd/>
          </a:ln>
        </p:spPr>
        <p:txBody>
          <a:bodyPr anchor="ctr"/>
          <a:lstStyle/>
          <a:p>
            <a:r>
              <a:rPr lang="pl-PL" sz="2300" dirty="0">
                <a:latin typeface="Arial Narrow" pitchFamily="34" charset="0"/>
                <a:ea typeface="Times New Roman"/>
              </a:rPr>
              <a:t>Zasady projektowania, wykonywania i utrzymania kominów stalowych</a:t>
            </a:r>
            <a:endParaRPr lang="pl-PL" sz="2300" dirty="0">
              <a:latin typeface="Arial Narrow" pitchFamily="34" charset="0"/>
            </a:endParaRPr>
          </a:p>
        </p:txBody>
      </p:sp>
      <p:sp>
        <p:nvSpPr>
          <p:cNvPr id="12" name="Line 5"/>
          <p:cNvSpPr>
            <a:spLocks noChangeShapeType="1"/>
          </p:cNvSpPr>
          <p:nvPr/>
        </p:nvSpPr>
        <p:spPr bwMode="auto">
          <a:xfrm>
            <a:off x="428596" y="6429396"/>
            <a:ext cx="8215370" cy="0"/>
          </a:xfrm>
          <a:prstGeom prst="line">
            <a:avLst/>
          </a:prstGeom>
          <a:noFill/>
          <a:ln w="19050">
            <a:solidFill>
              <a:schemeClr val="tx1"/>
            </a:solidFill>
            <a:round/>
            <a:headEnd/>
            <a:tailEnd/>
          </a:ln>
        </p:spPr>
        <p:txBody>
          <a:bodyPr wrap="square">
            <a:spAutoFit/>
          </a:bodyPr>
          <a:lstStyle/>
          <a:p>
            <a:endParaRPr lang="pl-PL"/>
          </a:p>
        </p:txBody>
      </p:sp>
      <p:pic>
        <p:nvPicPr>
          <p:cNvPr id="158722" name="Picture 2"/>
          <p:cNvPicPr>
            <a:picLocks noChangeAspect="1" noChangeArrowheads="1"/>
          </p:cNvPicPr>
          <p:nvPr/>
        </p:nvPicPr>
        <p:blipFill>
          <a:blip r:embed="rId2">
            <a:lum bright="-10000" contrast="20000"/>
          </a:blip>
          <a:srcRect l="10066" t="5838" r="67023" b="6592"/>
          <a:stretch>
            <a:fillRect/>
          </a:stretch>
        </p:blipFill>
        <p:spPr bwMode="auto">
          <a:xfrm>
            <a:off x="4857752" y="1357298"/>
            <a:ext cx="3168000" cy="4320000"/>
          </a:xfrm>
          <a:prstGeom prst="rect">
            <a:avLst/>
          </a:prstGeom>
          <a:noFill/>
          <a:ln w="9525">
            <a:noFill/>
            <a:miter lim="800000"/>
            <a:headEnd/>
            <a:tailEnd/>
          </a:ln>
          <a:effectLst/>
        </p:spPr>
      </p:pic>
      <p:sp>
        <p:nvSpPr>
          <p:cNvPr id="16" name="Prostokąt 15"/>
          <p:cNvSpPr/>
          <p:nvPr/>
        </p:nvSpPr>
        <p:spPr>
          <a:xfrm>
            <a:off x="357158" y="4643446"/>
            <a:ext cx="4429156" cy="954107"/>
          </a:xfrm>
          <a:prstGeom prst="rect">
            <a:avLst/>
          </a:prstGeom>
          <a:solidFill>
            <a:schemeClr val="bg1"/>
          </a:solidFill>
        </p:spPr>
        <p:txBody>
          <a:bodyPr wrap="square">
            <a:spAutoFit/>
          </a:bodyPr>
          <a:lstStyle/>
          <a:p>
            <a:pPr algn="ctr"/>
            <a:r>
              <a:rPr lang="pl-PL" sz="2400" i="1" dirty="0" err="1">
                <a:solidFill>
                  <a:srgbClr val="FF0000"/>
                </a:solidFill>
                <a:latin typeface="Arial Narrow" pitchFamily="34" charset="0"/>
              </a:rPr>
              <a:t>EUROKODY</a:t>
            </a:r>
            <a:r>
              <a:rPr lang="pl-PL" sz="2400" i="1" dirty="0">
                <a:solidFill>
                  <a:srgbClr val="FF0000"/>
                </a:solidFill>
                <a:latin typeface="Arial Narrow" pitchFamily="34" charset="0"/>
              </a:rPr>
              <a:t> + NORMY ZWIĄZANE </a:t>
            </a:r>
            <a:r>
              <a:rPr lang="pl-PL" sz="3200" i="1" u="sng" dirty="0">
                <a:solidFill>
                  <a:srgbClr val="FF0000"/>
                </a:solidFill>
                <a:latin typeface="Arial Narrow" pitchFamily="34" charset="0"/>
              </a:rPr>
              <a:t>PONAD  </a:t>
            </a:r>
            <a:r>
              <a:rPr lang="pl-PL" sz="3200" i="1" u="sng" dirty="0">
                <a:solidFill>
                  <a:srgbClr val="FF0000"/>
                </a:solidFill>
              </a:rPr>
              <a:t>600 STRON!  </a:t>
            </a:r>
            <a:endParaRPr lang="pl-PL" sz="3200" dirty="0">
              <a:solidFill>
                <a:srgbClr val="FF0000"/>
              </a:solidFill>
            </a:endParaRPr>
          </a:p>
        </p:txBody>
      </p:sp>
      <p:pic>
        <p:nvPicPr>
          <p:cNvPr id="158723" name="Picture 3"/>
          <p:cNvPicPr>
            <a:picLocks noChangeAspect="1" noChangeArrowheads="1"/>
          </p:cNvPicPr>
          <p:nvPr/>
        </p:nvPicPr>
        <p:blipFill>
          <a:blip r:embed="rId3">
            <a:lum bright="-10000" contrast="20000"/>
          </a:blip>
          <a:srcRect l="10005" t="4647" r="67483" b="7011"/>
          <a:stretch>
            <a:fillRect/>
          </a:stretch>
        </p:blipFill>
        <p:spPr bwMode="auto">
          <a:xfrm>
            <a:off x="5000628" y="1500174"/>
            <a:ext cx="3085714" cy="4320000"/>
          </a:xfrm>
          <a:prstGeom prst="rect">
            <a:avLst/>
          </a:prstGeom>
          <a:noFill/>
          <a:ln w="9525">
            <a:noFill/>
            <a:miter lim="800000"/>
            <a:headEnd/>
            <a:tailEnd/>
          </a:ln>
          <a:effectLst/>
        </p:spPr>
      </p:pic>
      <p:pic>
        <p:nvPicPr>
          <p:cNvPr id="158728" name="Picture 8"/>
          <p:cNvPicPr>
            <a:picLocks noChangeAspect="1" noChangeArrowheads="1"/>
          </p:cNvPicPr>
          <p:nvPr/>
        </p:nvPicPr>
        <p:blipFill>
          <a:blip r:embed="rId4"/>
          <a:srcRect l="9911" t="5292" r="66491" b="7395"/>
          <a:stretch>
            <a:fillRect/>
          </a:stretch>
        </p:blipFill>
        <p:spPr bwMode="auto">
          <a:xfrm>
            <a:off x="5143504" y="1643050"/>
            <a:ext cx="3272727" cy="4320000"/>
          </a:xfrm>
          <a:prstGeom prst="rect">
            <a:avLst/>
          </a:prstGeom>
          <a:noFill/>
          <a:ln w="9525">
            <a:noFill/>
            <a:miter lim="800000"/>
            <a:headEnd/>
            <a:tailEnd/>
          </a:ln>
          <a:effectLst/>
        </p:spPr>
      </p:pic>
      <p:pic>
        <p:nvPicPr>
          <p:cNvPr id="158727" name="Picture 7"/>
          <p:cNvPicPr>
            <a:picLocks noChangeAspect="1" noChangeArrowheads="1"/>
          </p:cNvPicPr>
          <p:nvPr/>
        </p:nvPicPr>
        <p:blipFill>
          <a:blip r:embed="rId5"/>
          <a:srcRect l="10029" t="3307" r="66963" b="7396"/>
          <a:stretch>
            <a:fillRect/>
          </a:stretch>
        </p:blipFill>
        <p:spPr bwMode="auto">
          <a:xfrm>
            <a:off x="5286380" y="1785926"/>
            <a:ext cx="3120000" cy="4320000"/>
          </a:xfrm>
          <a:prstGeom prst="rect">
            <a:avLst/>
          </a:prstGeom>
          <a:noFill/>
          <a:ln w="9525">
            <a:noFill/>
            <a:miter lim="800000"/>
            <a:headEnd/>
            <a:tailEnd/>
          </a:ln>
          <a:effectLst/>
        </p:spPr>
      </p:pic>
      <p:pic>
        <p:nvPicPr>
          <p:cNvPr id="158729" name="Picture 9"/>
          <p:cNvPicPr>
            <a:picLocks noChangeAspect="1" noChangeArrowheads="1"/>
          </p:cNvPicPr>
          <p:nvPr/>
        </p:nvPicPr>
        <p:blipFill>
          <a:blip r:embed="rId6"/>
          <a:srcRect l="9776" t="3401" r="66458" b="8719"/>
          <a:stretch>
            <a:fillRect/>
          </a:stretch>
        </p:blipFill>
        <p:spPr bwMode="auto">
          <a:xfrm>
            <a:off x="5429256" y="1857364"/>
            <a:ext cx="3274839" cy="4320000"/>
          </a:xfrm>
          <a:prstGeom prst="rect">
            <a:avLst/>
          </a:prstGeom>
          <a:noFill/>
          <a:ln w="9525">
            <a:noFill/>
            <a:miter lim="800000"/>
            <a:headEnd/>
            <a:tailEnd/>
          </a:ln>
          <a:effectLst/>
        </p:spPr>
      </p:pic>
      <p:pic>
        <p:nvPicPr>
          <p:cNvPr id="158724" name="Picture 4"/>
          <p:cNvPicPr>
            <a:picLocks noChangeAspect="1" noChangeArrowheads="1"/>
          </p:cNvPicPr>
          <p:nvPr/>
        </p:nvPicPr>
        <p:blipFill>
          <a:blip r:embed="rId7">
            <a:lum bright="-10000" contrast="20000"/>
          </a:blip>
          <a:srcRect l="10037" t="2943" r="67258" b="7293"/>
          <a:stretch>
            <a:fillRect/>
          </a:stretch>
        </p:blipFill>
        <p:spPr bwMode="auto">
          <a:xfrm>
            <a:off x="5572132" y="2000240"/>
            <a:ext cx="3062895" cy="4320000"/>
          </a:xfrm>
          <a:prstGeom prst="rect">
            <a:avLst/>
          </a:prstGeom>
          <a:noFill/>
          <a:ln w="9525">
            <a:noFill/>
            <a:miter lim="800000"/>
            <a:headEnd/>
            <a:tailEnd/>
          </a:ln>
          <a:effectLst/>
        </p:spPr>
      </p:pic>
      <p:pic>
        <p:nvPicPr>
          <p:cNvPr id="158725" name="Picture 5"/>
          <p:cNvPicPr>
            <a:picLocks noChangeAspect="1" noChangeArrowheads="1"/>
          </p:cNvPicPr>
          <p:nvPr/>
        </p:nvPicPr>
        <p:blipFill>
          <a:blip r:embed="rId8">
            <a:lum bright="-10000" contrast="20000"/>
          </a:blip>
          <a:srcRect l="9921" t="3708" r="66927" b="5441"/>
          <a:stretch>
            <a:fillRect/>
          </a:stretch>
        </p:blipFill>
        <p:spPr bwMode="auto">
          <a:xfrm>
            <a:off x="5643570" y="2071678"/>
            <a:ext cx="3085714" cy="4320000"/>
          </a:xfrm>
          <a:prstGeom prst="rect">
            <a:avLst/>
          </a:prstGeom>
          <a:noFill/>
          <a:ln w="9525">
            <a:noFill/>
            <a:miter lim="800000"/>
            <a:headEnd/>
            <a:tailEnd/>
          </a:ln>
          <a:effectLst/>
        </p:spPr>
      </p:pic>
      <p:pic>
        <p:nvPicPr>
          <p:cNvPr id="158726" name="Picture 6"/>
          <p:cNvPicPr>
            <a:picLocks noChangeAspect="1" noChangeArrowheads="1"/>
          </p:cNvPicPr>
          <p:nvPr/>
        </p:nvPicPr>
        <p:blipFill>
          <a:blip r:embed="rId9"/>
          <a:srcRect l="9859" t="4598" r="66927" b="4598"/>
          <a:stretch>
            <a:fillRect/>
          </a:stretch>
        </p:blipFill>
        <p:spPr bwMode="auto">
          <a:xfrm>
            <a:off x="5786446" y="2214554"/>
            <a:ext cx="3095612" cy="4320000"/>
          </a:xfrm>
          <a:prstGeom prst="rect">
            <a:avLst/>
          </a:prstGeom>
          <a:noFill/>
          <a:ln w="9525">
            <a:noFill/>
            <a:miter lim="800000"/>
            <a:headEnd/>
            <a:tailEnd/>
          </a:ln>
          <a:effectLst/>
        </p:spPr>
      </p:pic>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158723"/>
                                        </p:tgtEl>
                                        <p:attrNameLst>
                                          <p:attrName>style.visibility</p:attrName>
                                        </p:attrNameLst>
                                      </p:cBhvr>
                                      <p:to>
                                        <p:strVal val="visible"/>
                                      </p:to>
                                    </p:set>
                                    <p:anim calcmode="lin" valueType="num">
                                      <p:cBhvr additive="base">
                                        <p:cTn id="7" dur="1000" fill="hold"/>
                                        <p:tgtEl>
                                          <p:spTgt spid="158723"/>
                                        </p:tgtEl>
                                        <p:attrNameLst>
                                          <p:attrName>ppt_x</p:attrName>
                                        </p:attrNameLst>
                                      </p:cBhvr>
                                      <p:tavLst>
                                        <p:tav tm="0">
                                          <p:val>
                                            <p:strVal val="1+#ppt_w/2"/>
                                          </p:val>
                                        </p:tav>
                                        <p:tav tm="100000">
                                          <p:val>
                                            <p:strVal val="#ppt_x"/>
                                          </p:val>
                                        </p:tav>
                                      </p:tavLst>
                                    </p:anim>
                                    <p:anim calcmode="lin" valueType="num">
                                      <p:cBhvr additive="base">
                                        <p:cTn id="8" dur="1000" fill="hold"/>
                                        <p:tgtEl>
                                          <p:spTgt spid="15872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6" fill="hold" nodeType="afterEffect">
                                  <p:stCondLst>
                                    <p:cond delay="500"/>
                                  </p:stCondLst>
                                  <p:childTnLst>
                                    <p:set>
                                      <p:cBhvr>
                                        <p:cTn id="11" dur="1" fill="hold">
                                          <p:stCondLst>
                                            <p:cond delay="0"/>
                                          </p:stCondLst>
                                        </p:cTn>
                                        <p:tgtEl>
                                          <p:spTgt spid="158728"/>
                                        </p:tgtEl>
                                        <p:attrNameLst>
                                          <p:attrName>style.visibility</p:attrName>
                                        </p:attrNameLst>
                                      </p:cBhvr>
                                      <p:to>
                                        <p:strVal val="visible"/>
                                      </p:to>
                                    </p:set>
                                    <p:anim calcmode="lin" valueType="num">
                                      <p:cBhvr additive="base">
                                        <p:cTn id="12" dur="1000" fill="hold"/>
                                        <p:tgtEl>
                                          <p:spTgt spid="158728"/>
                                        </p:tgtEl>
                                        <p:attrNameLst>
                                          <p:attrName>ppt_x</p:attrName>
                                        </p:attrNameLst>
                                      </p:cBhvr>
                                      <p:tavLst>
                                        <p:tav tm="0">
                                          <p:val>
                                            <p:strVal val="1+#ppt_w/2"/>
                                          </p:val>
                                        </p:tav>
                                        <p:tav tm="100000">
                                          <p:val>
                                            <p:strVal val="#ppt_x"/>
                                          </p:val>
                                        </p:tav>
                                      </p:tavLst>
                                    </p:anim>
                                    <p:anim calcmode="lin" valueType="num">
                                      <p:cBhvr additive="base">
                                        <p:cTn id="13" dur="1000" fill="hold"/>
                                        <p:tgtEl>
                                          <p:spTgt spid="158728"/>
                                        </p:tgtEl>
                                        <p:attrNameLst>
                                          <p:attrName>ppt_y</p:attrName>
                                        </p:attrNameLst>
                                      </p:cBhvr>
                                      <p:tavLst>
                                        <p:tav tm="0">
                                          <p:val>
                                            <p:strVal val="1+#ppt_h/2"/>
                                          </p:val>
                                        </p:tav>
                                        <p:tav tm="100000">
                                          <p:val>
                                            <p:strVal val="#ppt_y"/>
                                          </p:val>
                                        </p:tav>
                                      </p:tavLst>
                                    </p:anim>
                                  </p:childTnLst>
                                </p:cTn>
                              </p:par>
                            </p:childTnLst>
                          </p:cTn>
                        </p:par>
                        <p:par>
                          <p:cTn id="14" fill="hold">
                            <p:stCondLst>
                              <p:cond delay="2500"/>
                            </p:stCondLst>
                            <p:childTnLst>
                              <p:par>
                                <p:cTn id="15" presetID="2" presetClass="entr" presetSubtype="6" fill="hold" nodeType="afterEffect">
                                  <p:stCondLst>
                                    <p:cond delay="500"/>
                                  </p:stCondLst>
                                  <p:childTnLst>
                                    <p:set>
                                      <p:cBhvr>
                                        <p:cTn id="16" dur="1" fill="hold">
                                          <p:stCondLst>
                                            <p:cond delay="0"/>
                                          </p:stCondLst>
                                        </p:cTn>
                                        <p:tgtEl>
                                          <p:spTgt spid="158727"/>
                                        </p:tgtEl>
                                        <p:attrNameLst>
                                          <p:attrName>style.visibility</p:attrName>
                                        </p:attrNameLst>
                                      </p:cBhvr>
                                      <p:to>
                                        <p:strVal val="visible"/>
                                      </p:to>
                                    </p:set>
                                    <p:anim calcmode="lin" valueType="num">
                                      <p:cBhvr additive="base">
                                        <p:cTn id="17" dur="1000" fill="hold"/>
                                        <p:tgtEl>
                                          <p:spTgt spid="158727"/>
                                        </p:tgtEl>
                                        <p:attrNameLst>
                                          <p:attrName>ppt_x</p:attrName>
                                        </p:attrNameLst>
                                      </p:cBhvr>
                                      <p:tavLst>
                                        <p:tav tm="0">
                                          <p:val>
                                            <p:strVal val="1+#ppt_w/2"/>
                                          </p:val>
                                        </p:tav>
                                        <p:tav tm="100000">
                                          <p:val>
                                            <p:strVal val="#ppt_x"/>
                                          </p:val>
                                        </p:tav>
                                      </p:tavLst>
                                    </p:anim>
                                    <p:anim calcmode="lin" valueType="num">
                                      <p:cBhvr additive="base">
                                        <p:cTn id="18" dur="1000" fill="hold"/>
                                        <p:tgtEl>
                                          <p:spTgt spid="158727"/>
                                        </p:tgtEl>
                                        <p:attrNameLst>
                                          <p:attrName>ppt_y</p:attrName>
                                        </p:attrNameLst>
                                      </p:cBhvr>
                                      <p:tavLst>
                                        <p:tav tm="0">
                                          <p:val>
                                            <p:strVal val="1+#ppt_h/2"/>
                                          </p:val>
                                        </p:tav>
                                        <p:tav tm="100000">
                                          <p:val>
                                            <p:strVal val="#ppt_y"/>
                                          </p:val>
                                        </p:tav>
                                      </p:tavLst>
                                    </p:anim>
                                  </p:childTnLst>
                                </p:cTn>
                              </p:par>
                            </p:childTnLst>
                          </p:cTn>
                        </p:par>
                        <p:par>
                          <p:cTn id="19" fill="hold">
                            <p:stCondLst>
                              <p:cond delay="4000"/>
                            </p:stCondLst>
                            <p:childTnLst>
                              <p:par>
                                <p:cTn id="20" presetID="2" presetClass="entr" presetSubtype="6" fill="hold" nodeType="afterEffect">
                                  <p:stCondLst>
                                    <p:cond delay="500"/>
                                  </p:stCondLst>
                                  <p:childTnLst>
                                    <p:set>
                                      <p:cBhvr>
                                        <p:cTn id="21" dur="1" fill="hold">
                                          <p:stCondLst>
                                            <p:cond delay="0"/>
                                          </p:stCondLst>
                                        </p:cTn>
                                        <p:tgtEl>
                                          <p:spTgt spid="158729"/>
                                        </p:tgtEl>
                                        <p:attrNameLst>
                                          <p:attrName>style.visibility</p:attrName>
                                        </p:attrNameLst>
                                      </p:cBhvr>
                                      <p:to>
                                        <p:strVal val="visible"/>
                                      </p:to>
                                    </p:set>
                                    <p:anim calcmode="lin" valueType="num">
                                      <p:cBhvr additive="base">
                                        <p:cTn id="22" dur="1000" fill="hold"/>
                                        <p:tgtEl>
                                          <p:spTgt spid="158729"/>
                                        </p:tgtEl>
                                        <p:attrNameLst>
                                          <p:attrName>ppt_x</p:attrName>
                                        </p:attrNameLst>
                                      </p:cBhvr>
                                      <p:tavLst>
                                        <p:tav tm="0">
                                          <p:val>
                                            <p:strVal val="1+#ppt_w/2"/>
                                          </p:val>
                                        </p:tav>
                                        <p:tav tm="100000">
                                          <p:val>
                                            <p:strVal val="#ppt_x"/>
                                          </p:val>
                                        </p:tav>
                                      </p:tavLst>
                                    </p:anim>
                                    <p:anim calcmode="lin" valueType="num">
                                      <p:cBhvr additive="base">
                                        <p:cTn id="23" dur="1000" fill="hold"/>
                                        <p:tgtEl>
                                          <p:spTgt spid="158729"/>
                                        </p:tgtEl>
                                        <p:attrNameLst>
                                          <p:attrName>ppt_y</p:attrName>
                                        </p:attrNameLst>
                                      </p:cBhvr>
                                      <p:tavLst>
                                        <p:tav tm="0">
                                          <p:val>
                                            <p:strVal val="1+#ppt_h/2"/>
                                          </p:val>
                                        </p:tav>
                                        <p:tav tm="100000">
                                          <p:val>
                                            <p:strVal val="#ppt_y"/>
                                          </p:val>
                                        </p:tav>
                                      </p:tavLst>
                                    </p:anim>
                                  </p:childTnLst>
                                </p:cTn>
                              </p:par>
                            </p:childTnLst>
                          </p:cTn>
                        </p:par>
                        <p:par>
                          <p:cTn id="24" fill="hold">
                            <p:stCondLst>
                              <p:cond delay="5500"/>
                            </p:stCondLst>
                            <p:childTnLst>
                              <p:par>
                                <p:cTn id="25" presetID="2" presetClass="entr" presetSubtype="6" fill="hold" nodeType="afterEffect">
                                  <p:stCondLst>
                                    <p:cond delay="500"/>
                                  </p:stCondLst>
                                  <p:childTnLst>
                                    <p:set>
                                      <p:cBhvr>
                                        <p:cTn id="26" dur="1" fill="hold">
                                          <p:stCondLst>
                                            <p:cond delay="0"/>
                                          </p:stCondLst>
                                        </p:cTn>
                                        <p:tgtEl>
                                          <p:spTgt spid="158724"/>
                                        </p:tgtEl>
                                        <p:attrNameLst>
                                          <p:attrName>style.visibility</p:attrName>
                                        </p:attrNameLst>
                                      </p:cBhvr>
                                      <p:to>
                                        <p:strVal val="visible"/>
                                      </p:to>
                                    </p:set>
                                    <p:anim calcmode="lin" valueType="num">
                                      <p:cBhvr additive="base">
                                        <p:cTn id="27" dur="1000" fill="hold"/>
                                        <p:tgtEl>
                                          <p:spTgt spid="158724"/>
                                        </p:tgtEl>
                                        <p:attrNameLst>
                                          <p:attrName>ppt_x</p:attrName>
                                        </p:attrNameLst>
                                      </p:cBhvr>
                                      <p:tavLst>
                                        <p:tav tm="0">
                                          <p:val>
                                            <p:strVal val="1+#ppt_w/2"/>
                                          </p:val>
                                        </p:tav>
                                        <p:tav tm="100000">
                                          <p:val>
                                            <p:strVal val="#ppt_x"/>
                                          </p:val>
                                        </p:tav>
                                      </p:tavLst>
                                    </p:anim>
                                    <p:anim calcmode="lin" valueType="num">
                                      <p:cBhvr additive="base">
                                        <p:cTn id="28" dur="1000" fill="hold"/>
                                        <p:tgtEl>
                                          <p:spTgt spid="158724"/>
                                        </p:tgtEl>
                                        <p:attrNameLst>
                                          <p:attrName>ppt_y</p:attrName>
                                        </p:attrNameLst>
                                      </p:cBhvr>
                                      <p:tavLst>
                                        <p:tav tm="0">
                                          <p:val>
                                            <p:strVal val="1+#ppt_h/2"/>
                                          </p:val>
                                        </p:tav>
                                        <p:tav tm="100000">
                                          <p:val>
                                            <p:strVal val="#ppt_y"/>
                                          </p:val>
                                        </p:tav>
                                      </p:tavLst>
                                    </p:anim>
                                  </p:childTnLst>
                                </p:cTn>
                              </p:par>
                            </p:childTnLst>
                          </p:cTn>
                        </p:par>
                        <p:par>
                          <p:cTn id="29" fill="hold">
                            <p:stCondLst>
                              <p:cond delay="7000"/>
                            </p:stCondLst>
                            <p:childTnLst>
                              <p:par>
                                <p:cTn id="30" presetID="2" presetClass="entr" presetSubtype="6" fill="hold" nodeType="afterEffect">
                                  <p:stCondLst>
                                    <p:cond delay="500"/>
                                  </p:stCondLst>
                                  <p:childTnLst>
                                    <p:set>
                                      <p:cBhvr>
                                        <p:cTn id="31" dur="1" fill="hold">
                                          <p:stCondLst>
                                            <p:cond delay="0"/>
                                          </p:stCondLst>
                                        </p:cTn>
                                        <p:tgtEl>
                                          <p:spTgt spid="158725"/>
                                        </p:tgtEl>
                                        <p:attrNameLst>
                                          <p:attrName>style.visibility</p:attrName>
                                        </p:attrNameLst>
                                      </p:cBhvr>
                                      <p:to>
                                        <p:strVal val="visible"/>
                                      </p:to>
                                    </p:set>
                                    <p:anim calcmode="lin" valueType="num">
                                      <p:cBhvr additive="base">
                                        <p:cTn id="32" dur="1000" fill="hold"/>
                                        <p:tgtEl>
                                          <p:spTgt spid="158725"/>
                                        </p:tgtEl>
                                        <p:attrNameLst>
                                          <p:attrName>ppt_x</p:attrName>
                                        </p:attrNameLst>
                                      </p:cBhvr>
                                      <p:tavLst>
                                        <p:tav tm="0">
                                          <p:val>
                                            <p:strVal val="1+#ppt_w/2"/>
                                          </p:val>
                                        </p:tav>
                                        <p:tav tm="100000">
                                          <p:val>
                                            <p:strVal val="#ppt_x"/>
                                          </p:val>
                                        </p:tav>
                                      </p:tavLst>
                                    </p:anim>
                                    <p:anim calcmode="lin" valueType="num">
                                      <p:cBhvr additive="base">
                                        <p:cTn id="33" dur="1000" fill="hold"/>
                                        <p:tgtEl>
                                          <p:spTgt spid="158725"/>
                                        </p:tgtEl>
                                        <p:attrNameLst>
                                          <p:attrName>ppt_y</p:attrName>
                                        </p:attrNameLst>
                                      </p:cBhvr>
                                      <p:tavLst>
                                        <p:tav tm="0">
                                          <p:val>
                                            <p:strVal val="1+#ppt_h/2"/>
                                          </p:val>
                                        </p:tav>
                                        <p:tav tm="100000">
                                          <p:val>
                                            <p:strVal val="#ppt_y"/>
                                          </p:val>
                                        </p:tav>
                                      </p:tavLst>
                                    </p:anim>
                                  </p:childTnLst>
                                </p:cTn>
                              </p:par>
                            </p:childTnLst>
                          </p:cTn>
                        </p:par>
                        <p:par>
                          <p:cTn id="34" fill="hold">
                            <p:stCondLst>
                              <p:cond delay="8500"/>
                            </p:stCondLst>
                            <p:childTnLst>
                              <p:par>
                                <p:cTn id="35" presetID="2" presetClass="entr" presetSubtype="6" fill="hold" nodeType="afterEffect">
                                  <p:stCondLst>
                                    <p:cond delay="500"/>
                                  </p:stCondLst>
                                  <p:childTnLst>
                                    <p:set>
                                      <p:cBhvr>
                                        <p:cTn id="36" dur="1" fill="hold">
                                          <p:stCondLst>
                                            <p:cond delay="0"/>
                                          </p:stCondLst>
                                        </p:cTn>
                                        <p:tgtEl>
                                          <p:spTgt spid="158726"/>
                                        </p:tgtEl>
                                        <p:attrNameLst>
                                          <p:attrName>style.visibility</p:attrName>
                                        </p:attrNameLst>
                                      </p:cBhvr>
                                      <p:to>
                                        <p:strVal val="visible"/>
                                      </p:to>
                                    </p:set>
                                    <p:anim calcmode="lin" valueType="num">
                                      <p:cBhvr additive="base">
                                        <p:cTn id="37" dur="1000" fill="hold"/>
                                        <p:tgtEl>
                                          <p:spTgt spid="158726"/>
                                        </p:tgtEl>
                                        <p:attrNameLst>
                                          <p:attrName>ppt_x</p:attrName>
                                        </p:attrNameLst>
                                      </p:cBhvr>
                                      <p:tavLst>
                                        <p:tav tm="0">
                                          <p:val>
                                            <p:strVal val="1+#ppt_w/2"/>
                                          </p:val>
                                        </p:tav>
                                        <p:tav tm="100000">
                                          <p:val>
                                            <p:strVal val="#ppt_x"/>
                                          </p:val>
                                        </p:tav>
                                      </p:tavLst>
                                    </p:anim>
                                    <p:anim calcmode="lin" valueType="num">
                                      <p:cBhvr additive="base">
                                        <p:cTn id="38" dur="1000" fill="hold"/>
                                        <p:tgtEl>
                                          <p:spTgt spid="1587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Prostokąt zaokrąglony 44"/>
          <p:cNvSpPr>
            <a:spLocks noChangeArrowheads="1"/>
          </p:cNvSpPr>
          <p:nvPr/>
        </p:nvSpPr>
        <p:spPr bwMode="auto">
          <a:xfrm>
            <a:off x="428597" y="785794"/>
            <a:ext cx="8143932" cy="500062"/>
          </a:xfrm>
          <a:prstGeom prst="roundRect">
            <a:avLst>
              <a:gd name="adj" fmla="val 1139"/>
            </a:avLst>
          </a:prstGeom>
          <a:solidFill>
            <a:srgbClr val="0070C0">
              <a:alpha val="30196"/>
            </a:srgbClr>
          </a:solidFill>
          <a:ln w="9525" algn="ctr">
            <a:solidFill>
              <a:schemeClr val="tx1"/>
            </a:solidFill>
            <a:round/>
            <a:headEnd/>
            <a:tailEnd/>
          </a:ln>
        </p:spPr>
        <p:txBody>
          <a:bodyPr/>
          <a:lstStyle/>
          <a:p>
            <a:pPr algn="ctr"/>
            <a:r>
              <a:rPr lang="pl-PL" sz="3200" dirty="0">
                <a:latin typeface="Arial Narrow" pitchFamily="34" charset="0"/>
              </a:rPr>
              <a:t>PODSUMOWANIE </a:t>
            </a:r>
            <a:endParaRPr lang="pl-PL" sz="3200" dirty="0">
              <a:latin typeface="Times New Roman" pitchFamily="18" charset="0"/>
            </a:endParaRPr>
          </a:p>
        </p:txBody>
      </p:sp>
      <p:sp>
        <p:nvSpPr>
          <p:cNvPr id="13317" name="Prostokąt 42"/>
          <p:cNvSpPr>
            <a:spLocks noChangeArrowheads="1"/>
          </p:cNvSpPr>
          <p:nvPr/>
        </p:nvSpPr>
        <p:spPr bwMode="auto">
          <a:xfrm>
            <a:off x="428596" y="1428736"/>
            <a:ext cx="8143932" cy="571504"/>
          </a:xfrm>
          <a:prstGeom prst="rect">
            <a:avLst/>
          </a:prstGeom>
          <a:solidFill>
            <a:srgbClr val="0070C0">
              <a:alpha val="30196"/>
            </a:srgbClr>
          </a:solidFill>
          <a:ln w="9525" algn="ctr">
            <a:solidFill>
              <a:schemeClr val="tx1"/>
            </a:solidFill>
            <a:round/>
            <a:headEnd/>
            <a:tailEnd/>
          </a:ln>
        </p:spPr>
        <p:txBody>
          <a:bodyPr anchor="ctr"/>
          <a:lstStyle/>
          <a:p>
            <a:pPr algn="ctr">
              <a:tabLst>
                <a:tab pos="0" algn="l"/>
              </a:tabLst>
            </a:pPr>
            <a:r>
              <a:rPr lang="pl-PL" sz="2800" dirty="0">
                <a:latin typeface="Arial Narrow" pitchFamily="34" charset="0"/>
              </a:rPr>
              <a:t>Trwałość</a:t>
            </a:r>
            <a:r>
              <a:rPr lang="fr-FR" sz="2800" dirty="0">
                <a:latin typeface="Arial Narrow" pitchFamily="34" charset="0"/>
              </a:rPr>
              <a:t> ≡</a:t>
            </a:r>
            <a:r>
              <a:rPr lang="pl-PL" sz="2800" dirty="0">
                <a:latin typeface="Arial Narrow" pitchFamily="34" charset="0"/>
              </a:rPr>
              <a:t> budowa kominów dwupowłokowych</a:t>
            </a:r>
          </a:p>
        </p:txBody>
      </p:sp>
      <p:sp>
        <p:nvSpPr>
          <p:cNvPr id="13324" name="Symbol zastępczy numeru slajdu 15"/>
          <p:cNvSpPr>
            <a:spLocks noGrp="1"/>
          </p:cNvSpPr>
          <p:nvPr>
            <p:ph type="sldNum" sz="quarter" idx="12"/>
          </p:nvPr>
        </p:nvSpPr>
        <p:spPr>
          <a:xfrm>
            <a:off x="8358214" y="6400800"/>
            <a:ext cx="785786" cy="457200"/>
          </a:xfrm>
          <a:noFill/>
        </p:spPr>
        <p:txBody>
          <a:bodyPr/>
          <a:lstStyle/>
          <a:p>
            <a:fld id="{1994FB28-A0D2-458C-A842-568BEA0E666B}" type="slidenum">
              <a:rPr lang="en-GB" sz="1800" b="1" smtClean="0">
                <a:latin typeface="Georgia" pitchFamily="18" charset="0"/>
              </a:rPr>
              <a:pPr/>
              <a:t>71</a:t>
            </a:fld>
            <a:endParaRPr lang="en-GB" sz="1800" b="1" dirty="0">
              <a:latin typeface="Georgia" pitchFamily="18" charset="0"/>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1" name="Rectangle 16"/>
          <p:cNvSpPr>
            <a:spLocks noChangeArrowheads="1"/>
          </p:cNvSpPr>
          <p:nvPr/>
        </p:nvSpPr>
        <p:spPr bwMode="auto">
          <a:xfrm>
            <a:off x="357158" y="142852"/>
            <a:ext cx="8286808" cy="428628"/>
          </a:xfrm>
          <a:prstGeom prst="rect">
            <a:avLst/>
          </a:prstGeom>
          <a:noFill/>
          <a:ln w="9525">
            <a:noFill/>
            <a:miter lim="800000"/>
            <a:headEnd/>
            <a:tailEnd/>
          </a:ln>
        </p:spPr>
        <p:txBody>
          <a:bodyPr anchor="ctr"/>
          <a:lstStyle/>
          <a:p>
            <a:r>
              <a:rPr lang="pl-PL" sz="2300" dirty="0">
                <a:latin typeface="Arial Narrow" pitchFamily="34" charset="0"/>
                <a:ea typeface="Times New Roman"/>
              </a:rPr>
              <a:t>Zasady projektowania, wykonywania i utrzymania kominów stalowych</a:t>
            </a:r>
            <a:endParaRPr lang="pl-PL" sz="2300" dirty="0">
              <a:latin typeface="Arial Narrow" pitchFamily="34" charset="0"/>
            </a:endParaRPr>
          </a:p>
        </p:txBody>
      </p:sp>
      <p:sp>
        <p:nvSpPr>
          <p:cNvPr id="12" name="Line 5"/>
          <p:cNvSpPr>
            <a:spLocks noChangeShapeType="1"/>
          </p:cNvSpPr>
          <p:nvPr/>
        </p:nvSpPr>
        <p:spPr bwMode="auto">
          <a:xfrm>
            <a:off x="428596" y="6429396"/>
            <a:ext cx="8215370" cy="0"/>
          </a:xfrm>
          <a:prstGeom prst="line">
            <a:avLst/>
          </a:prstGeom>
          <a:noFill/>
          <a:ln w="19050">
            <a:solidFill>
              <a:schemeClr val="tx1"/>
            </a:solidFill>
            <a:round/>
            <a:headEnd/>
            <a:tailEnd/>
          </a:ln>
        </p:spPr>
        <p:txBody>
          <a:bodyPr wrap="square">
            <a:spAutoFit/>
          </a:bodyPr>
          <a:lstStyle/>
          <a:p>
            <a:endParaRPr lang="pl-PL"/>
          </a:p>
        </p:txBody>
      </p:sp>
      <p:pic>
        <p:nvPicPr>
          <p:cNvPr id="13" name="Picture 3" descr="C:\Documents and Settings\user\Moje dokumenty\Prezentacje\KOMINY\r11.jpg"/>
          <p:cNvPicPr>
            <a:picLocks noChangeAspect="1" noChangeArrowheads="1"/>
          </p:cNvPicPr>
          <p:nvPr/>
        </p:nvPicPr>
        <p:blipFill>
          <a:blip r:embed="rId2">
            <a:lum bright="-12000" contrast="20000"/>
          </a:blip>
          <a:srcRect l="5882" r="4412" b="8419"/>
          <a:stretch>
            <a:fillRect/>
          </a:stretch>
        </p:blipFill>
        <p:spPr>
          <a:xfrm>
            <a:off x="428596" y="2143116"/>
            <a:ext cx="4429156" cy="4141615"/>
          </a:xfrm>
          <a:prstGeom prst="rect">
            <a:avLst/>
          </a:prstGeom>
          <a:noFill/>
        </p:spPr>
      </p:pic>
      <p:pic>
        <p:nvPicPr>
          <p:cNvPr id="159746" name="Picture 2" descr="D:\WiesKu\NAUKA\kominy TERAZ\foto kominy\MPEC DĘBICA MONTAŻ.JPG"/>
          <p:cNvPicPr>
            <a:picLocks noChangeAspect="1" noChangeArrowheads="1"/>
          </p:cNvPicPr>
          <p:nvPr/>
        </p:nvPicPr>
        <p:blipFill>
          <a:blip r:embed="rId3" cstate="print"/>
          <a:srcRect l="33073" t="8268"/>
          <a:stretch>
            <a:fillRect/>
          </a:stretch>
        </p:blipFill>
        <p:spPr bwMode="auto">
          <a:xfrm>
            <a:off x="4929190" y="2143116"/>
            <a:ext cx="2168430" cy="4177124"/>
          </a:xfrm>
          <a:prstGeom prst="rect">
            <a:avLst/>
          </a:prstGeom>
          <a:noFill/>
        </p:spPr>
      </p:pic>
      <p:pic>
        <p:nvPicPr>
          <p:cNvPr id="15" name="Obraz 21" descr="P1090784.JPG"/>
          <p:cNvPicPr>
            <a:picLocks noChangeAspect="1"/>
          </p:cNvPicPr>
          <p:nvPr/>
        </p:nvPicPr>
        <p:blipFill>
          <a:blip r:embed="rId4" cstate="print">
            <a:lum bright="-10000"/>
          </a:blip>
          <a:srcRect l="10976" t="4565"/>
          <a:stretch>
            <a:fillRect/>
          </a:stretch>
        </p:blipFill>
        <p:spPr bwMode="auto">
          <a:xfrm>
            <a:off x="6572264" y="4786322"/>
            <a:ext cx="2071702" cy="1493349"/>
          </a:xfrm>
          <a:prstGeom prst="rect">
            <a:avLst/>
          </a:prstGeom>
          <a:noFill/>
          <a:ln w="9525">
            <a:noFill/>
            <a:miter lim="800000"/>
            <a:headEnd/>
            <a:tailEnd/>
          </a:ln>
        </p:spPr>
      </p:pic>
      <p:pic>
        <p:nvPicPr>
          <p:cNvPr id="17" name="Obraz 15" descr="h60 warsztat"/>
          <p:cNvPicPr>
            <a:picLocks noChangeAspect="1" noChangeArrowheads="1"/>
          </p:cNvPicPr>
          <p:nvPr/>
        </p:nvPicPr>
        <p:blipFill>
          <a:blip r:embed="rId5" cstate="print">
            <a:lum bright="-10000" contrast="30000"/>
          </a:blip>
          <a:srcRect l="45328" t="12027" r="18463" b="60737"/>
          <a:stretch>
            <a:fillRect/>
          </a:stretch>
        </p:blipFill>
        <p:spPr bwMode="auto">
          <a:xfrm>
            <a:off x="428596" y="2143116"/>
            <a:ext cx="2286016" cy="2071702"/>
          </a:xfrm>
          <a:prstGeom prst="rect">
            <a:avLst/>
          </a:prstGeom>
          <a:noFill/>
          <a:ln w="9525">
            <a:noFill/>
            <a:miter lim="800000"/>
            <a:headEnd/>
            <a:tailEnd/>
          </a:ln>
        </p:spPr>
      </p:pic>
      <p:pic>
        <p:nvPicPr>
          <p:cNvPr id="18" name="Obraz 20" descr="IMGP0236.JPG"/>
          <p:cNvPicPr>
            <a:picLocks noChangeAspect="1"/>
          </p:cNvPicPr>
          <p:nvPr/>
        </p:nvPicPr>
        <p:blipFill>
          <a:blip r:embed="rId6" cstate="print"/>
          <a:srcRect l="50000" t="12500" r="7291" b="10179"/>
          <a:stretch>
            <a:fillRect/>
          </a:stretch>
        </p:blipFill>
        <p:spPr bwMode="auto">
          <a:xfrm>
            <a:off x="8001024" y="3429000"/>
            <a:ext cx="596243" cy="1357322"/>
          </a:xfrm>
          <a:prstGeom prst="rect">
            <a:avLst/>
          </a:prstGeom>
          <a:noFill/>
          <a:ln w="9525">
            <a:noFill/>
            <a:miter lim="800000"/>
            <a:headEnd/>
            <a:tailEnd/>
          </a:ln>
        </p:spPr>
      </p:pic>
      <p:pic>
        <p:nvPicPr>
          <p:cNvPr id="19" name="Obraz 19" descr="IMGP0223.JPG"/>
          <p:cNvPicPr>
            <a:picLocks noChangeAspect="1"/>
          </p:cNvPicPr>
          <p:nvPr/>
        </p:nvPicPr>
        <p:blipFill>
          <a:blip r:embed="rId7" cstate="print"/>
          <a:srcRect l="2339" b="32200"/>
          <a:stretch>
            <a:fillRect/>
          </a:stretch>
        </p:blipFill>
        <p:spPr bwMode="auto">
          <a:xfrm>
            <a:off x="6572264" y="3357562"/>
            <a:ext cx="1227094" cy="1357322"/>
          </a:xfrm>
          <a:prstGeom prst="rect">
            <a:avLst/>
          </a:prstGeom>
          <a:noFill/>
          <a:ln w="9525">
            <a:noFill/>
            <a:miter lim="800000"/>
            <a:headEnd/>
            <a:tailEnd/>
          </a:ln>
        </p:spPr>
      </p:pic>
      <p:pic>
        <p:nvPicPr>
          <p:cNvPr id="159749" name="Picture 5" descr="D:\WiesKu\FOTO Z VIDEO\MAH00187 (frame 174).bmp"/>
          <p:cNvPicPr>
            <a:picLocks noChangeAspect="1" noChangeArrowheads="1"/>
          </p:cNvPicPr>
          <p:nvPr/>
        </p:nvPicPr>
        <p:blipFill>
          <a:blip r:embed="rId8" cstate="print"/>
          <a:srcRect l="7872" b="5742"/>
          <a:stretch>
            <a:fillRect/>
          </a:stretch>
        </p:blipFill>
        <p:spPr bwMode="auto">
          <a:xfrm>
            <a:off x="6572264" y="2143116"/>
            <a:ext cx="2000264" cy="1108530"/>
          </a:xfrm>
          <a:prstGeom prst="rect">
            <a:avLst/>
          </a:prstGeom>
          <a:noFill/>
        </p:spPr>
      </p:pic>
    </p:spTree>
  </p:cSld>
  <p:clrMapOvr>
    <a:masterClrMapping/>
  </p:clrMapOvr>
  <p:transition spd="med">
    <p:wipe dir="u"/>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rostokąt zaokrąglony 37"/>
          <p:cNvSpPr>
            <a:spLocks noChangeArrowheads="1"/>
          </p:cNvSpPr>
          <p:nvPr/>
        </p:nvSpPr>
        <p:spPr bwMode="auto">
          <a:xfrm>
            <a:off x="428596" y="2071678"/>
            <a:ext cx="8143875" cy="4286280"/>
          </a:xfrm>
          <a:prstGeom prst="roundRect">
            <a:avLst>
              <a:gd name="adj" fmla="val 0"/>
            </a:avLst>
          </a:prstGeom>
          <a:solidFill>
            <a:schemeClr val="bg1"/>
          </a:solidFill>
          <a:ln w="19050" algn="ctr">
            <a:solidFill>
              <a:schemeClr val="tx1"/>
            </a:solidFill>
            <a:round/>
            <a:headEnd/>
            <a:tailEnd/>
          </a:ln>
        </p:spPr>
        <p:txBody>
          <a:bodyPr/>
          <a:lstStyle/>
          <a:p>
            <a:pPr algn="ctr"/>
            <a:endParaRPr lang="pl-PL"/>
          </a:p>
        </p:txBody>
      </p:sp>
      <p:sp>
        <p:nvSpPr>
          <p:cNvPr id="14347" name="Prostokąt zaokrąglony 44"/>
          <p:cNvSpPr>
            <a:spLocks noChangeArrowheads="1"/>
          </p:cNvSpPr>
          <p:nvPr/>
        </p:nvSpPr>
        <p:spPr bwMode="auto">
          <a:xfrm>
            <a:off x="428596" y="785794"/>
            <a:ext cx="8143932" cy="500063"/>
          </a:xfrm>
          <a:prstGeom prst="roundRect">
            <a:avLst>
              <a:gd name="adj" fmla="val 1139"/>
            </a:avLst>
          </a:prstGeom>
          <a:solidFill>
            <a:srgbClr val="0070C0">
              <a:alpha val="30196"/>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348" name="Prostokąt 42"/>
          <p:cNvSpPr>
            <a:spLocks noChangeArrowheads="1"/>
          </p:cNvSpPr>
          <p:nvPr/>
        </p:nvSpPr>
        <p:spPr bwMode="auto">
          <a:xfrm>
            <a:off x="285720" y="785794"/>
            <a:ext cx="8501063" cy="523875"/>
          </a:xfrm>
          <a:prstGeom prst="rect">
            <a:avLst/>
          </a:prstGeom>
          <a:noFill/>
          <a:ln w="9525">
            <a:noFill/>
            <a:miter lim="800000"/>
            <a:headEnd/>
            <a:tailEnd/>
          </a:ln>
        </p:spPr>
        <p:txBody>
          <a:bodyPr>
            <a:spAutoFit/>
          </a:bodyPr>
          <a:lstStyle/>
          <a:p>
            <a:pPr algn="ctr" eaLnBrk="0" hangingPunct="0">
              <a:tabLst>
                <a:tab pos="457200" algn="l"/>
              </a:tabLst>
            </a:pPr>
            <a:r>
              <a:rPr lang="pl-PL" sz="2800" dirty="0">
                <a:ea typeface="Times New Roman" pitchFamily="18" charset="0"/>
              </a:rPr>
              <a:t>PODSUMOWANIE</a:t>
            </a:r>
          </a:p>
        </p:txBody>
      </p:sp>
      <p:sp>
        <p:nvSpPr>
          <p:cNvPr id="13" name="Symbol zastępczy numeru slajdu 3"/>
          <p:cNvSpPr>
            <a:spLocks noGrp="1"/>
          </p:cNvSpPr>
          <p:nvPr>
            <p:ph type="sldNum" sz="quarter" idx="12"/>
          </p:nvPr>
        </p:nvSpPr>
        <p:spPr>
          <a:xfrm>
            <a:off x="8543924" y="6400800"/>
            <a:ext cx="600076" cy="457200"/>
          </a:xfrm>
        </p:spPr>
        <p:txBody>
          <a:bodyPr/>
          <a:lstStyle/>
          <a:p>
            <a:pPr>
              <a:defRPr/>
            </a:pPr>
            <a:fld id="{53FD731D-D64F-4ECB-97B9-7189CBA0E703}" type="slidenum">
              <a:rPr lang="en-GB" sz="2000" b="1" smtClean="0">
                <a:latin typeface="Georgia" pitchFamily="18" charset="0"/>
              </a:rPr>
              <a:pPr>
                <a:defRPr/>
              </a:pPr>
              <a:t>72</a:t>
            </a:fld>
            <a:endParaRPr lang="en-GB" sz="2000" b="1" dirty="0">
              <a:latin typeface="Georgia" pitchFamily="18" charset="0"/>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1" name="Rectangle 16"/>
          <p:cNvSpPr>
            <a:spLocks noChangeArrowheads="1"/>
          </p:cNvSpPr>
          <p:nvPr/>
        </p:nvSpPr>
        <p:spPr bwMode="auto">
          <a:xfrm>
            <a:off x="357158" y="142852"/>
            <a:ext cx="8286808" cy="428628"/>
          </a:xfrm>
          <a:prstGeom prst="rect">
            <a:avLst/>
          </a:prstGeom>
          <a:noFill/>
          <a:ln w="9525">
            <a:noFill/>
            <a:miter lim="800000"/>
            <a:headEnd/>
            <a:tailEnd/>
          </a:ln>
        </p:spPr>
        <p:txBody>
          <a:bodyPr anchor="ctr"/>
          <a:lstStyle/>
          <a:p>
            <a:r>
              <a:rPr lang="pl-PL" sz="2300" dirty="0">
                <a:latin typeface="Arial Narrow" pitchFamily="34" charset="0"/>
                <a:ea typeface="Times New Roman"/>
              </a:rPr>
              <a:t>Zasady projektowania, wykonywania i utrzymania kominów stalowych</a:t>
            </a:r>
            <a:endParaRPr lang="pl-PL" sz="2300" dirty="0">
              <a:latin typeface="Arial Narrow" pitchFamily="34" charset="0"/>
            </a:endParaRPr>
          </a:p>
        </p:txBody>
      </p:sp>
      <p:sp>
        <p:nvSpPr>
          <p:cNvPr id="12" name="Line 5"/>
          <p:cNvSpPr>
            <a:spLocks noChangeShapeType="1"/>
          </p:cNvSpPr>
          <p:nvPr/>
        </p:nvSpPr>
        <p:spPr bwMode="auto">
          <a:xfrm>
            <a:off x="428596" y="6429396"/>
            <a:ext cx="8215370" cy="0"/>
          </a:xfrm>
          <a:prstGeom prst="line">
            <a:avLst/>
          </a:prstGeom>
          <a:noFill/>
          <a:ln w="19050">
            <a:solidFill>
              <a:schemeClr val="tx1"/>
            </a:solidFill>
            <a:round/>
            <a:headEnd/>
            <a:tailEnd/>
          </a:ln>
        </p:spPr>
        <p:txBody>
          <a:bodyPr wrap="square">
            <a:spAutoFit/>
          </a:bodyPr>
          <a:lstStyle/>
          <a:p>
            <a:endParaRPr lang="pl-PL"/>
          </a:p>
        </p:txBody>
      </p:sp>
      <p:sp>
        <p:nvSpPr>
          <p:cNvPr id="14" name="Prostokąt 42"/>
          <p:cNvSpPr>
            <a:spLocks noChangeArrowheads="1"/>
          </p:cNvSpPr>
          <p:nvPr/>
        </p:nvSpPr>
        <p:spPr bwMode="auto">
          <a:xfrm>
            <a:off x="428596" y="1428736"/>
            <a:ext cx="8143932" cy="571504"/>
          </a:xfrm>
          <a:prstGeom prst="rect">
            <a:avLst/>
          </a:prstGeom>
          <a:solidFill>
            <a:srgbClr val="0070C0">
              <a:alpha val="30196"/>
            </a:srgbClr>
          </a:solidFill>
          <a:ln w="9525" algn="ctr">
            <a:solidFill>
              <a:schemeClr val="tx1"/>
            </a:solidFill>
            <a:round/>
            <a:headEnd/>
            <a:tailEnd/>
          </a:ln>
        </p:spPr>
        <p:txBody>
          <a:bodyPr anchor="ctr"/>
          <a:lstStyle/>
          <a:p>
            <a:pPr algn="ctr">
              <a:tabLst>
                <a:tab pos="0" algn="l"/>
              </a:tabLst>
            </a:pPr>
            <a:r>
              <a:rPr lang="pl-PL" sz="2800" dirty="0">
                <a:latin typeface="Arial Narrow" pitchFamily="34" charset="0"/>
              </a:rPr>
              <a:t>Trwałość</a:t>
            </a:r>
            <a:r>
              <a:rPr lang="fr-FR" sz="2800" dirty="0">
                <a:latin typeface="Arial Narrow" pitchFamily="34" charset="0"/>
              </a:rPr>
              <a:t> ≡</a:t>
            </a:r>
            <a:r>
              <a:rPr lang="pl-PL" sz="2800" dirty="0">
                <a:latin typeface="Arial Narrow" pitchFamily="34" charset="0"/>
              </a:rPr>
              <a:t> jak najwyższa wylotowa temperatura spalin</a:t>
            </a:r>
          </a:p>
        </p:txBody>
      </p:sp>
      <p:sp>
        <p:nvSpPr>
          <p:cNvPr id="17" name="Rectangle 4"/>
          <p:cNvSpPr>
            <a:spLocks noChangeArrowheads="1"/>
          </p:cNvSpPr>
          <p:nvPr/>
        </p:nvSpPr>
        <p:spPr bwMode="auto">
          <a:xfrm>
            <a:off x="428596" y="5643578"/>
            <a:ext cx="4429156" cy="707886"/>
          </a:xfrm>
          <a:prstGeom prst="rect">
            <a:avLst/>
          </a:prstGeom>
          <a:noFill/>
          <a:ln w="9525">
            <a:noFill/>
            <a:miter lim="800000"/>
            <a:headEnd/>
            <a:tailEnd/>
          </a:ln>
        </p:spPr>
        <p:txBody>
          <a:bodyPr wrap="square">
            <a:spAutoFit/>
          </a:bodyPr>
          <a:lstStyle/>
          <a:p>
            <a:pPr indent="-295275" eaLnBrk="1" hangingPunct="1">
              <a:tabLst>
                <a:tab pos="523875" algn="l"/>
              </a:tabLst>
            </a:pPr>
            <a:r>
              <a:rPr lang="pl-PL" sz="2000" b="1" dirty="0">
                <a:latin typeface="Arial Narrow" pitchFamily="34" charset="0"/>
                <a:cs typeface="Times New Roman" pitchFamily="18" charset="0"/>
              </a:rPr>
              <a:t>Rozkład temperatury </a:t>
            </a:r>
            <a:r>
              <a:rPr lang="pl-PL" sz="2000" b="1" dirty="0">
                <a:latin typeface="Arial Narrow" pitchFamily="34" charset="0"/>
              </a:rPr>
              <a:t>ś</a:t>
            </a:r>
            <a:r>
              <a:rPr lang="pl-PL" sz="2000" b="1" dirty="0">
                <a:latin typeface="Arial Narrow" pitchFamily="34" charset="0"/>
                <a:cs typeface="Times New Roman" pitchFamily="18" charset="0"/>
              </a:rPr>
              <a:t>cianki na wysoko</a:t>
            </a:r>
            <a:r>
              <a:rPr lang="pl-PL" sz="2000" b="1" dirty="0">
                <a:latin typeface="Arial Narrow" pitchFamily="34" charset="0"/>
              </a:rPr>
              <a:t>ś</a:t>
            </a:r>
            <a:r>
              <a:rPr lang="pl-PL" sz="2000" b="1" dirty="0">
                <a:latin typeface="Arial Narrow" pitchFamily="34" charset="0"/>
                <a:cs typeface="Times New Roman" pitchFamily="18" charset="0"/>
              </a:rPr>
              <a:t>ci</a:t>
            </a:r>
          </a:p>
          <a:p>
            <a:pPr indent="-295275" eaLnBrk="1" hangingPunct="1">
              <a:tabLst>
                <a:tab pos="523875" algn="l"/>
              </a:tabLst>
            </a:pPr>
            <a:r>
              <a:rPr lang="pl-PL" sz="2000" b="1" dirty="0">
                <a:latin typeface="Arial Narrow" pitchFamily="34" charset="0"/>
                <a:cs typeface="Arial" charset="0"/>
              </a:rPr>
              <a:t>po wykonaniu izolacji termicznej</a:t>
            </a:r>
            <a:endParaRPr lang="pl-PL" sz="2000" dirty="0">
              <a:latin typeface="Arial Narrow" pitchFamily="34" charset="0"/>
            </a:endParaRPr>
          </a:p>
        </p:txBody>
      </p:sp>
      <p:sp>
        <p:nvSpPr>
          <p:cNvPr id="18" name="Rectangle 1026"/>
          <p:cNvSpPr txBox="1">
            <a:spLocks noRot="1" noChangeArrowheads="1"/>
          </p:cNvSpPr>
          <p:nvPr/>
        </p:nvSpPr>
        <p:spPr>
          <a:xfrm>
            <a:off x="571529" y="2143116"/>
            <a:ext cx="857256" cy="3500462"/>
          </a:xfrm>
          <a:prstGeom prst="rect">
            <a:avLst/>
          </a:prstGeom>
          <a:solidFill>
            <a:schemeClr val="bg1"/>
          </a:solidFill>
          <a:ln w="12700">
            <a:solidFill>
              <a:schemeClr val="tx1"/>
            </a:solidFill>
          </a:ln>
        </p:spPr>
        <p:txBody>
          <a:bodyPr vert="vert27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2000" b="1" i="0" u="none" strike="noStrike" kern="0" cap="none" spc="0" normalizeH="0" baseline="0" noProof="0" dirty="0">
                <a:ln>
                  <a:noFill/>
                </a:ln>
                <a:solidFill>
                  <a:srgbClr val="FF0000"/>
                </a:solidFill>
                <a:effectLst/>
                <a:uLnTx/>
                <a:uFillTx/>
                <a:latin typeface="Arial Narrow" pitchFamily="34" charset="0"/>
                <a:ea typeface="+mj-ea"/>
                <a:cs typeface="+mj-cs"/>
              </a:rPr>
              <a:t>IZOLACJA  TERMICZNA  ŚCIANKI PRZEWODU</a:t>
            </a:r>
            <a:r>
              <a:rPr kumimoji="0" lang="pl-PL" sz="2000" b="1" i="0" u="none" strike="noStrike" kern="0" cap="none" spc="0" normalizeH="0" noProof="0" dirty="0">
                <a:ln>
                  <a:noFill/>
                </a:ln>
                <a:solidFill>
                  <a:srgbClr val="FF0000"/>
                </a:solidFill>
                <a:effectLst/>
                <a:uLnTx/>
                <a:uFillTx/>
                <a:latin typeface="Arial Narrow" pitchFamily="34" charset="0"/>
                <a:ea typeface="+mj-ea"/>
                <a:cs typeface="+mj-cs"/>
              </a:rPr>
              <a:t>   </a:t>
            </a:r>
            <a:r>
              <a:rPr kumimoji="0" lang="pl-PL" sz="2000" b="1" i="0" u="none" strike="noStrike" kern="0" cap="none" spc="0" normalizeH="0" baseline="0" noProof="0" dirty="0">
                <a:ln>
                  <a:noFill/>
                </a:ln>
                <a:solidFill>
                  <a:srgbClr val="FF0000"/>
                </a:solidFill>
                <a:effectLst/>
                <a:uLnTx/>
                <a:uFillTx/>
                <a:latin typeface="Arial Narrow" pitchFamily="34" charset="0"/>
                <a:ea typeface="+mj-ea"/>
                <a:cs typeface="+mj-cs"/>
              </a:rPr>
              <a:t> SPALINOWEGO</a:t>
            </a:r>
          </a:p>
        </p:txBody>
      </p:sp>
      <p:pic>
        <p:nvPicPr>
          <p:cNvPr id="20" name="Picture 1"/>
          <p:cNvPicPr>
            <a:picLocks noChangeAspect="1" noChangeArrowheads="1"/>
          </p:cNvPicPr>
          <p:nvPr/>
        </p:nvPicPr>
        <p:blipFill>
          <a:blip r:embed="rId2" cstate="print">
            <a:lum bright="-10000" contrast="20000"/>
          </a:blip>
          <a:srcRect l="41549" t="4097" r="36199" b="4120"/>
          <a:stretch>
            <a:fillRect/>
          </a:stretch>
        </p:blipFill>
        <p:spPr bwMode="auto">
          <a:xfrm>
            <a:off x="7429519" y="2214530"/>
            <a:ext cx="1000132" cy="3357610"/>
          </a:xfrm>
          <a:prstGeom prst="rect">
            <a:avLst/>
          </a:prstGeom>
          <a:noFill/>
          <a:ln w="9525">
            <a:noFill/>
            <a:miter lim="800000"/>
            <a:headEnd/>
            <a:tailEnd/>
          </a:ln>
        </p:spPr>
      </p:pic>
      <p:pic>
        <p:nvPicPr>
          <p:cNvPr id="21" name="Picture 6" descr="C:\Users\User\Desktop\D__WiesKu_TWÓRCZOŚĆ 2020_ARTYKUŁ IIB 2020_KUŚ_WKŁAD CIESZYN ARTYKUŁ 2020 Model (1).jpg"/>
          <p:cNvPicPr>
            <a:picLocks noChangeAspect="1" noChangeArrowheads="1"/>
          </p:cNvPicPr>
          <p:nvPr/>
        </p:nvPicPr>
        <p:blipFill>
          <a:blip r:embed="rId3" cstate="print">
            <a:lum bright="-20000" contrast="30000"/>
          </a:blip>
          <a:srcRect l="24941" t="7291" r="30135" b="3125"/>
          <a:stretch>
            <a:fillRect/>
          </a:stretch>
        </p:blipFill>
        <p:spPr bwMode="auto">
          <a:xfrm>
            <a:off x="5929322" y="2214530"/>
            <a:ext cx="1428759" cy="3429048"/>
          </a:xfrm>
          <a:prstGeom prst="rect">
            <a:avLst/>
          </a:prstGeom>
          <a:noFill/>
        </p:spPr>
      </p:pic>
      <p:sp>
        <p:nvSpPr>
          <p:cNvPr id="22" name="Rectangle 1026"/>
          <p:cNvSpPr txBox="1">
            <a:spLocks noRot="1" noChangeArrowheads="1"/>
          </p:cNvSpPr>
          <p:nvPr/>
        </p:nvSpPr>
        <p:spPr>
          <a:xfrm>
            <a:off x="4857752" y="2143116"/>
            <a:ext cx="857256" cy="3500462"/>
          </a:xfrm>
          <a:prstGeom prst="rect">
            <a:avLst/>
          </a:prstGeom>
          <a:solidFill>
            <a:schemeClr val="bg1"/>
          </a:solidFill>
          <a:ln w="12700">
            <a:solidFill>
              <a:schemeClr val="tx1"/>
            </a:solidFill>
          </a:ln>
        </p:spPr>
        <p:txBody>
          <a:bodyPr vert="vert27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2100" b="1" i="0" u="none" strike="noStrike" kern="0" cap="none" spc="0" normalizeH="0" baseline="0" noProof="0" dirty="0">
                <a:ln>
                  <a:noFill/>
                </a:ln>
                <a:solidFill>
                  <a:srgbClr val="FF0000"/>
                </a:solidFill>
                <a:effectLst/>
                <a:uLnTx/>
                <a:uFillTx/>
                <a:latin typeface="Arial Narrow" pitchFamily="34" charset="0"/>
                <a:ea typeface="+mj-ea"/>
                <a:cs typeface="+mj-cs"/>
              </a:rPr>
              <a:t>UWZGLĘDNIENIE  RÓŻNICY</a:t>
            </a:r>
            <a:r>
              <a:rPr kumimoji="0" lang="pl-PL" sz="2100" b="1" i="0" u="none" strike="noStrike" kern="0" cap="none" spc="0" normalizeH="0" noProof="0" dirty="0">
                <a:ln>
                  <a:noFill/>
                </a:ln>
                <a:solidFill>
                  <a:srgbClr val="FF0000"/>
                </a:solidFill>
                <a:effectLst/>
                <a:uLnTx/>
                <a:uFillTx/>
                <a:latin typeface="Arial Narrow" pitchFamily="34" charset="0"/>
                <a:ea typeface="+mj-ea"/>
                <a:cs typeface="+mj-cs"/>
              </a:rPr>
              <a:t> TEMPERATUR  ŚCIANKI </a:t>
            </a:r>
            <a:endParaRPr kumimoji="0" lang="pl-PL" sz="2100" b="1" i="0" u="none" strike="noStrike" kern="0" cap="none" spc="0" normalizeH="0" baseline="0" noProof="0" dirty="0">
              <a:ln>
                <a:noFill/>
              </a:ln>
              <a:solidFill>
                <a:srgbClr val="FF0000"/>
              </a:solidFill>
              <a:effectLst/>
              <a:uLnTx/>
              <a:uFillTx/>
              <a:latin typeface="Arial Narrow" pitchFamily="34" charset="0"/>
              <a:ea typeface="+mj-ea"/>
              <a:cs typeface="+mj-cs"/>
            </a:endParaRPr>
          </a:p>
        </p:txBody>
      </p:sp>
      <p:sp>
        <p:nvSpPr>
          <p:cNvPr id="23" name="Prostokąt 22"/>
          <p:cNvSpPr/>
          <p:nvPr/>
        </p:nvSpPr>
        <p:spPr bwMode="auto">
          <a:xfrm>
            <a:off x="5786446" y="2143116"/>
            <a:ext cx="2643206" cy="3500462"/>
          </a:xfrm>
          <a:prstGeom prst="rect">
            <a:avLst/>
          </a:prstGeom>
          <a:no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pl-PL" sz="1600" b="1" i="0" u="none" strike="noStrike" cap="none" normalizeH="0" baseline="0">
              <a:ln>
                <a:noFill/>
              </a:ln>
              <a:solidFill>
                <a:schemeClr val="tx1"/>
              </a:solidFill>
              <a:effectLst/>
              <a:latin typeface="Times New Roman" pitchFamily="18" charset="0"/>
            </a:endParaRPr>
          </a:p>
        </p:txBody>
      </p:sp>
      <p:sp>
        <p:nvSpPr>
          <p:cNvPr id="24" name="Rectangle 4"/>
          <p:cNvSpPr>
            <a:spLocks noChangeArrowheads="1"/>
          </p:cNvSpPr>
          <p:nvPr/>
        </p:nvSpPr>
        <p:spPr bwMode="auto">
          <a:xfrm>
            <a:off x="5357818" y="5643578"/>
            <a:ext cx="3000396" cy="707886"/>
          </a:xfrm>
          <a:prstGeom prst="rect">
            <a:avLst/>
          </a:prstGeom>
          <a:noFill/>
          <a:ln w="9525">
            <a:noFill/>
            <a:miter lim="800000"/>
            <a:headEnd/>
            <a:tailEnd/>
          </a:ln>
        </p:spPr>
        <p:txBody>
          <a:bodyPr wrap="square">
            <a:spAutoFit/>
          </a:bodyPr>
          <a:lstStyle/>
          <a:p>
            <a:pPr indent="-295275" eaLnBrk="1" hangingPunct="1">
              <a:tabLst>
                <a:tab pos="523875" algn="l"/>
              </a:tabLst>
            </a:pPr>
            <a:r>
              <a:rPr lang="pl-PL" sz="2000" b="1" dirty="0">
                <a:latin typeface="Arial Narrow" pitchFamily="34" charset="0"/>
                <a:cs typeface="Times New Roman" pitchFamily="18" charset="0"/>
              </a:rPr>
              <a:t>Schemat statyczny i rozkład momentów zginających</a:t>
            </a:r>
          </a:p>
        </p:txBody>
      </p:sp>
      <p:pic>
        <p:nvPicPr>
          <p:cNvPr id="25" name="Obraz 24">
            <a:extLst>
              <a:ext uri="{FF2B5EF4-FFF2-40B4-BE49-F238E27FC236}">
                <a16:creationId xmlns:a16="http://schemas.microsoft.com/office/drawing/2014/main" xmlns="" id="{C7494CA9-92A8-4501-9599-7466AF0A21CF}"/>
              </a:ext>
            </a:extLst>
          </p:cNvPr>
          <p:cNvPicPr/>
          <p:nvPr/>
        </p:nvPicPr>
        <p:blipFill rotWithShape="1">
          <a:blip r:embed="rId4"/>
          <a:srcRect l="60522" t="23826" r="24961" b="16624"/>
          <a:stretch/>
        </p:blipFill>
        <p:spPr bwMode="auto">
          <a:xfrm>
            <a:off x="1714478" y="2143116"/>
            <a:ext cx="2497481" cy="3500462"/>
          </a:xfrm>
          <a:prstGeom prst="rect">
            <a:avLst/>
          </a:prstGeom>
          <a:noFill/>
          <a:ln w="9525">
            <a:noFill/>
            <a:miter lim="800000"/>
            <a:headEnd/>
            <a:tailEnd/>
          </a:ln>
        </p:spPr>
      </p:pic>
    </p:spTree>
  </p:cSld>
  <p:clrMapOvr>
    <a:masterClrMapping/>
  </p:clrMapOvr>
  <p:transition spd="med">
    <p:wipe dir="u"/>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62" name="Picture 2"/>
          <p:cNvPicPr>
            <a:picLocks noChangeAspect="1" noChangeArrowheads="1"/>
          </p:cNvPicPr>
          <p:nvPr/>
        </p:nvPicPr>
        <p:blipFill>
          <a:blip r:embed="rId3"/>
          <a:srcRect l="16071" t="11661" r="47424" b="76044"/>
          <a:stretch>
            <a:fillRect/>
          </a:stretch>
        </p:blipFill>
        <p:spPr bwMode="auto">
          <a:xfrm>
            <a:off x="428625" y="3929066"/>
            <a:ext cx="4572000" cy="928686"/>
          </a:xfrm>
          <a:prstGeom prst="rect">
            <a:avLst/>
          </a:prstGeom>
          <a:noFill/>
          <a:ln w="9525">
            <a:noFill/>
            <a:miter lim="800000"/>
            <a:headEnd/>
            <a:tailEnd/>
          </a:ln>
        </p:spPr>
      </p:pic>
      <p:pic>
        <p:nvPicPr>
          <p:cNvPr id="49163" name="Picture 2"/>
          <p:cNvPicPr>
            <a:picLocks noChangeAspect="1" noChangeArrowheads="1"/>
          </p:cNvPicPr>
          <p:nvPr/>
        </p:nvPicPr>
        <p:blipFill>
          <a:blip r:embed="rId3">
            <a:lum bright="-10000" contrast="20000"/>
          </a:blip>
          <a:srcRect l="16071" t="68973" r="47424" b="6429"/>
          <a:stretch>
            <a:fillRect/>
          </a:stretch>
        </p:blipFill>
        <p:spPr bwMode="auto">
          <a:xfrm>
            <a:off x="428625" y="4857752"/>
            <a:ext cx="4572000" cy="1541463"/>
          </a:xfrm>
          <a:prstGeom prst="rect">
            <a:avLst/>
          </a:prstGeom>
          <a:noFill/>
          <a:ln w="9525">
            <a:noFill/>
            <a:miter lim="800000"/>
            <a:headEnd/>
            <a:tailEnd/>
          </a:ln>
        </p:spPr>
      </p:pic>
      <p:pic>
        <p:nvPicPr>
          <p:cNvPr id="49164" name="Picture 2"/>
          <p:cNvPicPr>
            <a:picLocks noChangeAspect="1" noChangeArrowheads="1"/>
          </p:cNvPicPr>
          <p:nvPr/>
        </p:nvPicPr>
        <p:blipFill>
          <a:blip r:embed="rId4"/>
          <a:srcRect l="3061" t="34003" r="842" b="46117"/>
          <a:stretch>
            <a:fillRect/>
          </a:stretch>
        </p:blipFill>
        <p:spPr bwMode="auto">
          <a:xfrm>
            <a:off x="428596" y="1857364"/>
            <a:ext cx="8215370" cy="2071702"/>
          </a:xfrm>
          <a:prstGeom prst="rect">
            <a:avLst/>
          </a:prstGeom>
          <a:noFill/>
          <a:ln w="9525">
            <a:noFill/>
            <a:miter lim="800000"/>
            <a:headEnd/>
            <a:tailEnd/>
          </a:ln>
        </p:spPr>
      </p:pic>
      <p:sp>
        <p:nvSpPr>
          <p:cNvPr id="49165" name="Prostokąt 17"/>
          <p:cNvSpPr>
            <a:spLocks noChangeArrowheads="1"/>
          </p:cNvSpPr>
          <p:nvPr/>
        </p:nvSpPr>
        <p:spPr bwMode="auto">
          <a:xfrm>
            <a:off x="1857356" y="1928802"/>
            <a:ext cx="6715125" cy="428625"/>
          </a:xfrm>
          <a:prstGeom prst="rect">
            <a:avLst/>
          </a:prstGeom>
          <a:noFill/>
          <a:ln w="28575" algn="ctr">
            <a:solidFill>
              <a:srgbClr val="FF0000"/>
            </a:solidFill>
            <a:round/>
            <a:headEnd/>
            <a:tailEnd/>
          </a:ln>
        </p:spPr>
        <p:txBody>
          <a:bodyPr/>
          <a:lstStyle/>
          <a:p>
            <a:pPr algn="ctr" eaLnBrk="1" hangingPunct="1"/>
            <a:endParaRPr lang="pl-PL" sz="1600">
              <a:latin typeface="Times New Roman" pitchFamily="18" charset="0"/>
            </a:endParaRPr>
          </a:p>
        </p:txBody>
      </p:sp>
      <p:sp>
        <p:nvSpPr>
          <p:cNvPr id="49166" name="Prostokąt 18"/>
          <p:cNvSpPr>
            <a:spLocks noChangeArrowheads="1"/>
          </p:cNvSpPr>
          <p:nvPr/>
        </p:nvSpPr>
        <p:spPr bwMode="auto">
          <a:xfrm>
            <a:off x="3071813" y="4143379"/>
            <a:ext cx="500062" cy="2285997"/>
          </a:xfrm>
          <a:prstGeom prst="rect">
            <a:avLst/>
          </a:prstGeom>
          <a:noFill/>
          <a:ln w="28575" algn="ctr">
            <a:solidFill>
              <a:srgbClr val="FF0000"/>
            </a:solidFill>
            <a:round/>
            <a:headEnd/>
            <a:tailEnd/>
          </a:ln>
        </p:spPr>
        <p:txBody>
          <a:bodyPr/>
          <a:lstStyle/>
          <a:p>
            <a:pPr algn="ctr" eaLnBrk="1" hangingPunct="1"/>
            <a:endParaRPr lang="pl-PL" sz="1600">
              <a:latin typeface="Times New Roman" pitchFamily="18" charset="0"/>
            </a:endParaRPr>
          </a:p>
        </p:txBody>
      </p:sp>
      <p:pic>
        <p:nvPicPr>
          <p:cNvPr id="49167" name="Picture 2"/>
          <p:cNvPicPr>
            <a:picLocks noChangeAspect="1" noChangeArrowheads="1"/>
          </p:cNvPicPr>
          <p:nvPr/>
        </p:nvPicPr>
        <p:blipFill>
          <a:blip r:embed="rId3">
            <a:lum bright="-20000" contrast="30000"/>
          </a:blip>
          <a:srcRect l="52576" t="72392" r="28520" b="15067"/>
          <a:stretch>
            <a:fillRect/>
          </a:stretch>
        </p:blipFill>
        <p:spPr bwMode="auto">
          <a:xfrm>
            <a:off x="5072066" y="3929066"/>
            <a:ext cx="3571900" cy="1470025"/>
          </a:xfrm>
          <a:prstGeom prst="rect">
            <a:avLst/>
          </a:prstGeom>
          <a:noFill/>
          <a:ln w="9525">
            <a:noFill/>
            <a:miter lim="800000"/>
            <a:headEnd/>
            <a:tailEnd/>
          </a:ln>
        </p:spPr>
      </p:pic>
      <p:sp>
        <p:nvSpPr>
          <p:cNvPr id="49168" name="Prostokąt 20"/>
          <p:cNvSpPr>
            <a:spLocks noChangeArrowheads="1"/>
          </p:cNvSpPr>
          <p:nvPr/>
        </p:nvSpPr>
        <p:spPr bwMode="auto">
          <a:xfrm>
            <a:off x="1857356" y="2786058"/>
            <a:ext cx="6715125" cy="357188"/>
          </a:xfrm>
          <a:prstGeom prst="rect">
            <a:avLst/>
          </a:prstGeom>
          <a:noFill/>
          <a:ln w="28575" algn="ctr">
            <a:solidFill>
              <a:srgbClr val="3366CC"/>
            </a:solidFill>
            <a:round/>
            <a:headEnd/>
            <a:tailEnd/>
          </a:ln>
        </p:spPr>
        <p:txBody>
          <a:bodyPr/>
          <a:lstStyle/>
          <a:p>
            <a:pPr algn="ctr" eaLnBrk="1" hangingPunct="1"/>
            <a:endParaRPr lang="pl-PL" sz="1600">
              <a:latin typeface="Times New Roman" pitchFamily="18" charset="0"/>
            </a:endParaRPr>
          </a:p>
        </p:txBody>
      </p:sp>
      <p:sp>
        <p:nvSpPr>
          <p:cNvPr id="49169" name="Prostokąt 21"/>
          <p:cNvSpPr>
            <a:spLocks noChangeArrowheads="1"/>
          </p:cNvSpPr>
          <p:nvPr/>
        </p:nvSpPr>
        <p:spPr bwMode="auto">
          <a:xfrm>
            <a:off x="3643313" y="4143377"/>
            <a:ext cx="571500" cy="2286000"/>
          </a:xfrm>
          <a:prstGeom prst="rect">
            <a:avLst/>
          </a:prstGeom>
          <a:noFill/>
          <a:ln w="28575" algn="ctr">
            <a:solidFill>
              <a:srgbClr val="3366CC"/>
            </a:solidFill>
            <a:round/>
            <a:headEnd/>
            <a:tailEnd/>
          </a:ln>
        </p:spPr>
        <p:txBody>
          <a:bodyPr/>
          <a:lstStyle/>
          <a:p>
            <a:pPr algn="ctr" eaLnBrk="1" hangingPunct="1"/>
            <a:endParaRPr lang="pl-PL" sz="1600">
              <a:latin typeface="Times New Roman" pitchFamily="18" charset="0"/>
            </a:endParaRPr>
          </a:p>
        </p:txBody>
      </p:sp>
      <p:sp>
        <p:nvSpPr>
          <p:cNvPr id="49170" name="Prostokąt 22"/>
          <p:cNvSpPr>
            <a:spLocks noChangeArrowheads="1"/>
          </p:cNvSpPr>
          <p:nvPr/>
        </p:nvSpPr>
        <p:spPr bwMode="auto">
          <a:xfrm>
            <a:off x="1857376" y="3357566"/>
            <a:ext cx="6715125" cy="428625"/>
          </a:xfrm>
          <a:prstGeom prst="rect">
            <a:avLst/>
          </a:prstGeom>
          <a:noFill/>
          <a:ln w="28575" algn="ctr">
            <a:solidFill>
              <a:srgbClr val="92D050"/>
            </a:solidFill>
            <a:round/>
            <a:headEnd/>
            <a:tailEnd/>
          </a:ln>
        </p:spPr>
        <p:txBody>
          <a:bodyPr/>
          <a:lstStyle/>
          <a:p>
            <a:pPr algn="ctr" eaLnBrk="1" hangingPunct="1"/>
            <a:endParaRPr lang="pl-PL" sz="1600">
              <a:latin typeface="Times New Roman" pitchFamily="18" charset="0"/>
            </a:endParaRPr>
          </a:p>
        </p:txBody>
      </p:sp>
      <p:sp>
        <p:nvSpPr>
          <p:cNvPr id="49171" name="Prostokąt 23"/>
          <p:cNvSpPr>
            <a:spLocks noChangeArrowheads="1"/>
          </p:cNvSpPr>
          <p:nvPr/>
        </p:nvSpPr>
        <p:spPr bwMode="auto">
          <a:xfrm>
            <a:off x="4286250" y="4143377"/>
            <a:ext cx="571500" cy="2286000"/>
          </a:xfrm>
          <a:prstGeom prst="rect">
            <a:avLst/>
          </a:prstGeom>
          <a:noFill/>
          <a:ln w="28575" algn="ctr">
            <a:solidFill>
              <a:srgbClr val="92D050"/>
            </a:solidFill>
            <a:round/>
            <a:headEnd/>
            <a:tailEnd/>
          </a:ln>
        </p:spPr>
        <p:txBody>
          <a:bodyPr/>
          <a:lstStyle/>
          <a:p>
            <a:pPr algn="ctr" eaLnBrk="1" hangingPunct="1"/>
            <a:endParaRPr lang="pl-PL" sz="1600">
              <a:latin typeface="Times New Roman" pitchFamily="18" charset="0"/>
            </a:endParaRPr>
          </a:p>
        </p:txBody>
      </p:sp>
      <p:sp>
        <p:nvSpPr>
          <p:cNvPr id="49174" name="Prostokąt zaokrąglony 37"/>
          <p:cNvSpPr>
            <a:spLocks noChangeArrowheads="1"/>
          </p:cNvSpPr>
          <p:nvPr/>
        </p:nvSpPr>
        <p:spPr bwMode="auto">
          <a:xfrm>
            <a:off x="5072066" y="5500702"/>
            <a:ext cx="3571900" cy="898525"/>
          </a:xfrm>
          <a:prstGeom prst="roundRect">
            <a:avLst>
              <a:gd name="adj" fmla="val 0"/>
            </a:avLst>
          </a:prstGeom>
          <a:solidFill>
            <a:schemeClr val="bg1"/>
          </a:solidFill>
          <a:ln w="9525" algn="ctr">
            <a:solidFill>
              <a:schemeClr val="tx1"/>
            </a:solidFill>
            <a:round/>
            <a:headEnd/>
            <a:tailEnd/>
          </a:ln>
        </p:spPr>
        <p:txBody>
          <a:bodyPr/>
          <a:lstStyle/>
          <a:p>
            <a:pPr eaLnBrk="1" hangingPunct="1"/>
            <a:r>
              <a:rPr lang="pl-PL" altLang="pl-PL" sz="2300" b="0">
                <a:cs typeface="Arial" charset="0"/>
              </a:rPr>
              <a:t>Porównanie odporności wybr. gat. stali na korozję</a:t>
            </a:r>
          </a:p>
        </p:txBody>
      </p:sp>
      <p:sp>
        <p:nvSpPr>
          <p:cNvPr id="23" name="Symbol zastępczy numeru slajdu 3"/>
          <p:cNvSpPr>
            <a:spLocks noGrp="1"/>
          </p:cNvSpPr>
          <p:nvPr>
            <p:ph type="sldNum" sz="quarter" idx="12"/>
          </p:nvPr>
        </p:nvSpPr>
        <p:spPr>
          <a:xfrm>
            <a:off x="8543924" y="6400800"/>
            <a:ext cx="600076" cy="457200"/>
          </a:xfrm>
        </p:spPr>
        <p:txBody>
          <a:bodyPr/>
          <a:lstStyle/>
          <a:p>
            <a:pPr>
              <a:defRPr/>
            </a:pPr>
            <a:fld id="{53FD731D-D64F-4ECB-97B9-7189CBA0E703}" type="slidenum">
              <a:rPr lang="en-GB" sz="2000" b="1" smtClean="0">
                <a:latin typeface="Georgia" pitchFamily="18" charset="0"/>
              </a:rPr>
              <a:pPr>
                <a:defRPr/>
              </a:pPr>
              <a:t>73</a:t>
            </a:fld>
            <a:endParaRPr lang="en-GB" sz="2000" b="1" dirty="0">
              <a:latin typeface="Georgia" pitchFamily="18" charset="0"/>
            </a:endParaRPr>
          </a:p>
        </p:txBody>
      </p:sp>
      <p:cxnSp>
        <p:nvCxnSpPr>
          <p:cNvPr id="18" name="Łącznik prosty 17"/>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9" name="Rectangle 16"/>
          <p:cNvSpPr>
            <a:spLocks noChangeArrowheads="1"/>
          </p:cNvSpPr>
          <p:nvPr/>
        </p:nvSpPr>
        <p:spPr bwMode="auto">
          <a:xfrm>
            <a:off x="357158" y="142852"/>
            <a:ext cx="8286808" cy="428628"/>
          </a:xfrm>
          <a:prstGeom prst="rect">
            <a:avLst/>
          </a:prstGeom>
          <a:noFill/>
          <a:ln w="9525">
            <a:noFill/>
            <a:miter lim="800000"/>
            <a:headEnd/>
            <a:tailEnd/>
          </a:ln>
        </p:spPr>
        <p:txBody>
          <a:bodyPr anchor="ctr"/>
          <a:lstStyle/>
          <a:p>
            <a:r>
              <a:rPr lang="pl-PL" sz="2300" dirty="0">
                <a:latin typeface="Arial Narrow" pitchFamily="34" charset="0"/>
                <a:ea typeface="Times New Roman"/>
              </a:rPr>
              <a:t>Zasady projektowania, wykonywania i utrzymania kominów stalowych</a:t>
            </a:r>
            <a:endParaRPr lang="pl-PL" sz="2300" dirty="0">
              <a:latin typeface="Arial Narrow" pitchFamily="34" charset="0"/>
            </a:endParaRPr>
          </a:p>
        </p:txBody>
      </p:sp>
      <p:sp>
        <p:nvSpPr>
          <p:cNvPr id="20" name="Line 5"/>
          <p:cNvSpPr>
            <a:spLocks noChangeShapeType="1"/>
          </p:cNvSpPr>
          <p:nvPr/>
        </p:nvSpPr>
        <p:spPr bwMode="auto">
          <a:xfrm>
            <a:off x="428596" y="6429396"/>
            <a:ext cx="8215370" cy="0"/>
          </a:xfrm>
          <a:prstGeom prst="line">
            <a:avLst/>
          </a:prstGeom>
          <a:noFill/>
          <a:ln w="19050">
            <a:solidFill>
              <a:schemeClr val="tx1"/>
            </a:solidFill>
            <a:round/>
            <a:headEnd/>
            <a:tailEnd/>
          </a:ln>
        </p:spPr>
        <p:txBody>
          <a:bodyPr wrap="square">
            <a:spAutoFit/>
          </a:bodyPr>
          <a:lstStyle/>
          <a:p>
            <a:endParaRPr lang="pl-PL"/>
          </a:p>
        </p:txBody>
      </p:sp>
      <p:sp>
        <p:nvSpPr>
          <p:cNvPr id="26" name="Prostokąt zaokrąglony 44"/>
          <p:cNvSpPr>
            <a:spLocks noChangeArrowheads="1"/>
          </p:cNvSpPr>
          <p:nvPr/>
        </p:nvSpPr>
        <p:spPr bwMode="auto">
          <a:xfrm>
            <a:off x="428596" y="714356"/>
            <a:ext cx="8143933" cy="500062"/>
          </a:xfrm>
          <a:prstGeom prst="roundRect">
            <a:avLst>
              <a:gd name="adj" fmla="val 1139"/>
            </a:avLst>
          </a:prstGeom>
          <a:solidFill>
            <a:srgbClr val="0070C0">
              <a:alpha val="30196"/>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27" name="Prostokąt 42"/>
          <p:cNvSpPr>
            <a:spLocks noChangeArrowheads="1"/>
          </p:cNvSpPr>
          <p:nvPr/>
        </p:nvSpPr>
        <p:spPr bwMode="auto">
          <a:xfrm>
            <a:off x="428596" y="714356"/>
            <a:ext cx="8286748" cy="507831"/>
          </a:xfrm>
          <a:prstGeom prst="rect">
            <a:avLst/>
          </a:prstGeom>
          <a:noFill/>
          <a:ln w="9525">
            <a:noFill/>
            <a:miter lim="800000"/>
            <a:headEnd/>
            <a:tailEnd/>
          </a:ln>
        </p:spPr>
        <p:txBody>
          <a:bodyPr wrap="square">
            <a:spAutoFit/>
          </a:bodyPr>
          <a:lstStyle/>
          <a:p>
            <a:pPr algn="ctr">
              <a:tabLst>
                <a:tab pos="457200" algn="l"/>
              </a:tabLst>
            </a:pPr>
            <a:r>
              <a:rPr lang="pl-PL" sz="2700" dirty="0">
                <a:ea typeface="Times New Roman" pitchFamily="18" charset="0"/>
              </a:rPr>
              <a:t>PODSUMOWANIE</a:t>
            </a:r>
            <a:endParaRPr lang="pl-PL" sz="2400" dirty="0">
              <a:ea typeface="Times New Roman" pitchFamily="18" charset="0"/>
            </a:endParaRPr>
          </a:p>
        </p:txBody>
      </p:sp>
      <p:sp>
        <p:nvSpPr>
          <p:cNvPr id="21" name="Prostokąt 42"/>
          <p:cNvSpPr>
            <a:spLocks noChangeArrowheads="1"/>
          </p:cNvSpPr>
          <p:nvPr/>
        </p:nvSpPr>
        <p:spPr bwMode="auto">
          <a:xfrm>
            <a:off x="428596" y="1285860"/>
            <a:ext cx="8143932" cy="500066"/>
          </a:xfrm>
          <a:prstGeom prst="rect">
            <a:avLst/>
          </a:prstGeom>
          <a:solidFill>
            <a:srgbClr val="0070C0">
              <a:alpha val="30196"/>
            </a:srgbClr>
          </a:solidFill>
          <a:ln w="9525" algn="ctr">
            <a:solidFill>
              <a:schemeClr val="tx1"/>
            </a:solidFill>
            <a:round/>
            <a:headEnd/>
            <a:tailEnd/>
          </a:ln>
        </p:spPr>
        <p:txBody>
          <a:bodyPr/>
          <a:lstStyle/>
          <a:p>
            <a:pPr algn="ctr">
              <a:tabLst>
                <a:tab pos="457200" algn="l"/>
              </a:tabLst>
            </a:pPr>
            <a:r>
              <a:rPr lang="pl-PL" sz="2600" dirty="0">
                <a:latin typeface="Arial Narrow" pitchFamily="34" charset="0"/>
              </a:rPr>
              <a:t>Trwałość</a:t>
            </a:r>
            <a:r>
              <a:rPr lang="fr-FR" sz="2600" dirty="0">
                <a:latin typeface="Arial Narrow" pitchFamily="34" charset="0"/>
              </a:rPr>
              <a:t> ≡</a:t>
            </a:r>
            <a:r>
              <a:rPr lang="pl-PL" sz="2600" dirty="0">
                <a:latin typeface="Arial Narrow" pitchFamily="34" charset="0"/>
              </a:rPr>
              <a:t> stosowanie stali nierdzewnej – etap projektowania</a:t>
            </a:r>
          </a:p>
        </p:txBody>
      </p:sp>
    </p:spTree>
  </p:cSld>
  <p:clrMapOvr>
    <a:masterClrMapping/>
  </p:clrMapOvr>
  <p:transition spd="med">
    <p:wipe dir="u"/>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74" name="Prostokąt zaokrąglony 37"/>
          <p:cNvSpPr>
            <a:spLocks noChangeArrowheads="1"/>
          </p:cNvSpPr>
          <p:nvPr/>
        </p:nvSpPr>
        <p:spPr bwMode="auto">
          <a:xfrm>
            <a:off x="428596" y="2643182"/>
            <a:ext cx="4000528" cy="3429024"/>
          </a:xfrm>
          <a:prstGeom prst="roundRect">
            <a:avLst>
              <a:gd name="adj" fmla="val 0"/>
            </a:avLst>
          </a:prstGeom>
          <a:solidFill>
            <a:schemeClr val="bg1"/>
          </a:solidFill>
          <a:ln w="9525" algn="ctr">
            <a:solidFill>
              <a:schemeClr val="tx1"/>
            </a:solidFill>
            <a:round/>
            <a:headEnd/>
            <a:tailEnd/>
          </a:ln>
        </p:spPr>
        <p:txBody>
          <a:bodyPr/>
          <a:lstStyle/>
          <a:p>
            <a:pPr eaLnBrk="1" hangingPunct="1">
              <a:buFont typeface="Wingdings" pitchFamily="2" charset="2"/>
              <a:buChar char="ü"/>
            </a:pPr>
            <a:r>
              <a:rPr lang="pl-PL" altLang="pl-PL" sz="2400" dirty="0">
                <a:latin typeface="Arial Narrow" pitchFamily="34" charset="0"/>
                <a:cs typeface="Arial" charset="0"/>
              </a:rPr>
              <a:t>   Kultura wykonawcza</a:t>
            </a:r>
          </a:p>
          <a:p>
            <a:pPr marL="450850" indent="-450850" eaLnBrk="1" hangingPunct="1">
              <a:buFont typeface="Wingdings" pitchFamily="2" charset="2"/>
              <a:buChar char="ü"/>
            </a:pPr>
            <a:r>
              <a:rPr lang="pl-PL" altLang="pl-PL" sz="2400" dirty="0">
                <a:latin typeface="Arial Narrow" pitchFamily="34" charset="0"/>
                <a:cs typeface="Arial" charset="0"/>
              </a:rPr>
              <a:t>Kompatybilne materiały spawalnicze i łączniki</a:t>
            </a:r>
          </a:p>
          <a:p>
            <a:pPr eaLnBrk="1" hangingPunct="1">
              <a:buFont typeface="Wingdings" pitchFamily="2" charset="2"/>
              <a:buChar char="ü"/>
            </a:pPr>
            <a:r>
              <a:rPr lang="pl-PL" altLang="pl-PL" sz="2400" dirty="0">
                <a:latin typeface="Arial Narrow" pitchFamily="34" charset="0"/>
                <a:cs typeface="Arial" charset="0"/>
              </a:rPr>
              <a:t>   Odpowiednie narzędzia</a:t>
            </a:r>
          </a:p>
          <a:p>
            <a:pPr marL="450850" indent="-450850" eaLnBrk="1" hangingPunct="1">
              <a:buFont typeface="Wingdings" pitchFamily="2" charset="2"/>
              <a:buChar char="ü"/>
            </a:pPr>
            <a:r>
              <a:rPr lang="pl-PL" altLang="pl-PL" sz="2400" dirty="0">
                <a:latin typeface="Arial Narrow" pitchFamily="34" charset="0"/>
                <a:cs typeface="Arial" charset="0"/>
              </a:rPr>
              <a:t>Trawienie i pasywacja – przywracanie odporności korozyjnej stali nierdzewnej</a:t>
            </a:r>
          </a:p>
          <a:p>
            <a:pPr marL="450850" indent="-450850" eaLnBrk="1" hangingPunct="1">
              <a:buFont typeface="Wingdings" pitchFamily="2" charset="2"/>
              <a:buChar char="ü"/>
            </a:pPr>
            <a:r>
              <a:rPr lang="pl-PL" altLang="pl-PL" sz="2400" dirty="0">
                <a:latin typeface="Arial Narrow" pitchFamily="34" charset="0"/>
                <a:cs typeface="Arial" charset="0"/>
              </a:rPr>
              <a:t>Zabezpieczenie przed korozją bimetaliczną</a:t>
            </a:r>
          </a:p>
          <a:p>
            <a:pPr eaLnBrk="1" hangingPunct="1">
              <a:buFont typeface="Wingdings" pitchFamily="2" charset="2"/>
              <a:buChar char="ü"/>
            </a:pPr>
            <a:endParaRPr lang="pl-PL" altLang="pl-PL" sz="2400" dirty="0">
              <a:latin typeface="Arial Narrow" pitchFamily="34" charset="0"/>
              <a:cs typeface="Arial" charset="0"/>
            </a:endParaRPr>
          </a:p>
        </p:txBody>
      </p:sp>
      <p:sp>
        <p:nvSpPr>
          <p:cNvPr id="23" name="Symbol zastępczy numeru slajdu 3"/>
          <p:cNvSpPr>
            <a:spLocks noGrp="1"/>
          </p:cNvSpPr>
          <p:nvPr>
            <p:ph type="sldNum" sz="quarter" idx="12"/>
          </p:nvPr>
        </p:nvSpPr>
        <p:spPr>
          <a:xfrm>
            <a:off x="8543924" y="6400800"/>
            <a:ext cx="600076" cy="457200"/>
          </a:xfrm>
        </p:spPr>
        <p:txBody>
          <a:bodyPr/>
          <a:lstStyle/>
          <a:p>
            <a:pPr>
              <a:defRPr/>
            </a:pPr>
            <a:fld id="{53FD731D-D64F-4ECB-97B9-7189CBA0E703}" type="slidenum">
              <a:rPr lang="en-GB" sz="2000" b="1" smtClean="0">
                <a:latin typeface="Georgia" pitchFamily="18" charset="0"/>
              </a:rPr>
              <a:pPr>
                <a:defRPr/>
              </a:pPr>
              <a:t>74</a:t>
            </a:fld>
            <a:endParaRPr lang="en-GB" sz="2000" b="1" dirty="0">
              <a:latin typeface="Georgia" pitchFamily="18" charset="0"/>
            </a:endParaRPr>
          </a:p>
        </p:txBody>
      </p:sp>
      <p:cxnSp>
        <p:nvCxnSpPr>
          <p:cNvPr id="18" name="Łącznik prosty 17"/>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9" name="Rectangle 16"/>
          <p:cNvSpPr>
            <a:spLocks noChangeArrowheads="1"/>
          </p:cNvSpPr>
          <p:nvPr/>
        </p:nvSpPr>
        <p:spPr bwMode="auto">
          <a:xfrm>
            <a:off x="357158" y="142852"/>
            <a:ext cx="8286808" cy="428628"/>
          </a:xfrm>
          <a:prstGeom prst="rect">
            <a:avLst/>
          </a:prstGeom>
          <a:noFill/>
          <a:ln w="9525">
            <a:noFill/>
            <a:miter lim="800000"/>
            <a:headEnd/>
            <a:tailEnd/>
          </a:ln>
        </p:spPr>
        <p:txBody>
          <a:bodyPr anchor="ctr"/>
          <a:lstStyle/>
          <a:p>
            <a:r>
              <a:rPr lang="pl-PL" sz="2300" dirty="0">
                <a:latin typeface="Arial Narrow" pitchFamily="34" charset="0"/>
                <a:ea typeface="Times New Roman"/>
              </a:rPr>
              <a:t>Zasady projektowania, wykonywania i utrzymania kominów stalowych</a:t>
            </a:r>
            <a:endParaRPr lang="pl-PL" sz="2300" dirty="0">
              <a:latin typeface="Arial Narrow" pitchFamily="34" charset="0"/>
            </a:endParaRPr>
          </a:p>
        </p:txBody>
      </p:sp>
      <p:sp>
        <p:nvSpPr>
          <p:cNvPr id="20" name="Line 5"/>
          <p:cNvSpPr>
            <a:spLocks noChangeShapeType="1"/>
          </p:cNvSpPr>
          <p:nvPr/>
        </p:nvSpPr>
        <p:spPr bwMode="auto">
          <a:xfrm>
            <a:off x="428596" y="6429396"/>
            <a:ext cx="8215370" cy="0"/>
          </a:xfrm>
          <a:prstGeom prst="line">
            <a:avLst/>
          </a:prstGeom>
          <a:noFill/>
          <a:ln w="19050">
            <a:solidFill>
              <a:schemeClr val="tx1"/>
            </a:solidFill>
            <a:round/>
            <a:headEnd/>
            <a:tailEnd/>
          </a:ln>
        </p:spPr>
        <p:txBody>
          <a:bodyPr wrap="square">
            <a:spAutoFit/>
          </a:bodyPr>
          <a:lstStyle/>
          <a:p>
            <a:endParaRPr lang="pl-PL"/>
          </a:p>
        </p:txBody>
      </p:sp>
      <p:sp>
        <p:nvSpPr>
          <p:cNvPr id="26" name="Prostokąt zaokrąglony 44"/>
          <p:cNvSpPr>
            <a:spLocks noChangeArrowheads="1"/>
          </p:cNvSpPr>
          <p:nvPr/>
        </p:nvSpPr>
        <p:spPr bwMode="auto">
          <a:xfrm>
            <a:off x="428596" y="714356"/>
            <a:ext cx="8143933" cy="500062"/>
          </a:xfrm>
          <a:prstGeom prst="roundRect">
            <a:avLst>
              <a:gd name="adj" fmla="val 1139"/>
            </a:avLst>
          </a:prstGeom>
          <a:solidFill>
            <a:srgbClr val="0070C0">
              <a:alpha val="30196"/>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27" name="Prostokąt 42"/>
          <p:cNvSpPr>
            <a:spLocks noChangeArrowheads="1"/>
          </p:cNvSpPr>
          <p:nvPr/>
        </p:nvSpPr>
        <p:spPr bwMode="auto">
          <a:xfrm>
            <a:off x="428596" y="714356"/>
            <a:ext cx="8286748" cy="507831"/>
          </a:xfrm>
          <a:prstGeom prst="rect">
            <a:avLst/>
          </a:prstGeom>
          <a:noFill/>
          <a:ln w="9525">
            <a:noFill/>
            <a:miter lim="800000"/>
            <a:headEnd/>
            <a:tailEnd/>
          </a:ln>
        </p:spPr>
        <p:txBody>
          <a:bodyPr wrap="square">
            <a:spAutoFit/>
          </a:bodyPr>
          <a:lstStyle/>
          <a:p>
            <a:pPr algn="ctr">
              <a:tabLst>
                <a:tab pos="457200" algn="l"/>
              </a:tabLst>
            </a:pPr>
            <a:r>
              <a:rPr lang="pl-PL" sz="2700" dirty="0">
                <a:ea typeface="Times New Roman" pitchFamily="18" charset="0"/>
              </a:rPr>
              <a:t>PODSUMOWANIE</a:t>
            </a:r>
            <a:endParaRPr lang="pl-PL" sz="2400" dirty="0">
              <a:ea typeface="Times New Roman" pitchFamily="18" charset="0"/>
            </a:endParaRPr>
          </a:p>
        </p:txBody>
      </p:sp>
      <p:sp>
        <p:nvSpPr>
          <p:cNvPr id="21" name="Prostokąt 42"/>
          <p:cNvSpPr>
            <a:spLocks noChangeArrowheads="1"/>
          </p:cNvSpPr>
          <p:nvPr/>
        </p:nvSpPr>
        <p:spPr bwMode="auto">
          <a:xfrm>
            <a:off x="428596" y="1357298"/>
            <a:ext cx="8143932" cy="500066"/>
          </a:xfrm>
          <a:prstGeom prst="rect">
            <a:avLst/>
          </a:prstGeom>
          <a:solidFill>
            <a:srgbClr val="0070C0">
              <a:alpha val="30196"/>
            </a:srgbClr>
          </a:solidFill>
          <a:ln w="9525" algn="ctr">
            <a:solidFill>
              <a:schemeClr val="tx1"/>
            </a:solidFill>
            <a:round/>
            <a:headEnd/>
            <a:tailEnd/>
          </a:ln>
        </p:spPr>
        <p:txBody>
          <a:bodyPr anchor="ctr"/>
          <a:lstStyle/>
          <a:p>
            <a:pPr algn="ctr">
              <a:tabLst>
                <a:tab pos="457200" algn="l"/>
              </a:tabLst>
            </a:pPr>
            <a:r>
              <a:rPr lang="pl-PL" sz="3200" dirty="0">
                <a:latin typeface="Arial Narrow" pitchFamily="34" charset="0"/>
              </a:rPr>
              <a:t>Trwałość</a:t>
            </a:r>
            <a:r>
              <a:rPr lang="fr-FR" sz="3200" dirty="0">
                <a:latin typeface="Arial Narrow" pitchFamily="34" charset="0"/>
              </a:rPr>
              <a:t> ≡</a:t>
            </a:r>
            <a:r>
              <a:rPr lang="pl-PL" sz="3200" dirty="0">
                <a:latin typeface="Arial Narrow" pitchFamily="34" charset="0"/>
              </a:rPr>
              <a:t> stosowanie stali nierdzewnej</a:t>
            </a:r>
          </a:p>
        </p:txBody>
      </p:sp>
      <p:sp>
        <p:nvSpPr>
          <p:cNvPr id="24" name="Prostokąt 42"/>
          <p:cNvSpPr>
            <a:spLocks noChangeArrowheads="1"/>
          </p:cNvSpPr>
          <p:nvPr/>
        </p:nvSpPr>
        <p:spPr bwMode="auto">
          <a:xfrm>
            <a:off x="428596" y="2000240"/>
            <a:ext cx="4000528" cy="500066"/>
          </a:xfrm>
          <a:prstGeom prst="rect">
            <a:avLst/>
          </a:prstGeom>
          <a:solidFill>
            <a:srgbClr val="0070C0">
              <a:alpha val="30196"/>
            </a:srgbClr>
          </a:solidFill>
          <a:ln w="9525" algn="ctr">
            <a:solidFill>
              <a:schemeClr val="tx1"/>
            </a:solidFill>
            <a:round/>
            <a:headEnd/>
            <a:tailEnd/>
          </a:ln>
        </p:spPr>
        <p:txBody>
          <a:bodyPr/>
          <a:lstStyle/>
          <a:p>
            <a:pPr>
              <a:tabLst>
                <a:tab pos="457200" algn="l"/>
              </a:tabLst>
            </a:pPr>
            <a:r>
              <a:rPr lang="pl-PL" sz="2600" dirty="0">
                <a:latin typeface="Arial Narrow" pitchFamily="34" charset="0"/>
              </a:rPr>
              <a:t>     WYKONAWSTWO</a:t>
            </a:r>
          </a:p>
        </p:txBody>
      </p:sp>
      <p:sp>
        <p:nvSpPr>
          <p:cNvPr id="25" name="Prostokąt 42"/>
          <p:cNvSpPr>
            <a:spLocks noChangeArrowheads="1"/>
          </p:cNvSpPr>
          <p:nvPr/>
        </p:nvSpPr>
        <p:spPr bwMode="auto">
          <a:xfrm>
            <a:off x="4714876" y="2000240"/>
            <a:ext cx="3857652" cy="500066"/>
          </a:xfrm>
          <a:prstGeom prst="rect">
            <a:avLst/>
          </a:prstGeom>
          <a:solidFill>
            <a:srgbClr val="0070C0">
              <a:alpha val="30196"/>
            </a:srgbClr>
          </a:solidFill>
          <a:ln w="9525" algn="ctr">
            <a:solidFill>
              <a:schemeClr val="tx1"/>
            </a:solidFill>
            <a:round/>
            <a:headEnd/>
            <a:tailEnd/>
          </a:ln>
        </p:spPr>
        <p:txBody>
          <a:bodyPr/>
          <a:lstStyle/>
          <a:p>
            <a:pPr>
              <a:tabLst>
                <a:tab pos="457200" algn="l"/>
              </a:tabLst>
            </a:pPr>
            <a:r>
              <a:rPr lang="pl-PL" sz="2600" dirty="0">
                <a:latin typeface="Arial Narrow" pitchFamily="34" charset="0"/>
              </a:rPr>
              <a:t>     EKSPLOATACJA</a:t>
            </a:r>
          </a:p>
        </p:txBody>
      </p:sp>
      <p:sp>
        <p:nvSpPr>
          <p:cNvPr id="28" name="Prostokąt zaokrąglony 37"/>
          <p:cNvSpPr>
            <a:spLocks noChangeArrowheads="1"/>
          </p:cNvSpPr>
          <p:nvPr/>
        </p:nvSpPr>
        <p:spPr bwMode="auto">
          <a:xfrm>
            <a:off x="4714876" y="2643182"/>
            <a:ext cx="3929090" cy="3429024"/>
          </a:xfrm>
          <a:prstGeom prst="roundRect">
            <a:avLst>
              <a:gd name="adj" fmla="val 0"/>
            </a:avLst>
          </a:prstGeom>
          <a:solidFill>
            <a:schemeClr val="bg1"/>
          </a:solidFill>
          <a:ln w="9525" algn="ctr">
            <a:solidFill>
              <a:schemeClr val="tx1"/>
            </a:solidFill>
            <a:round/>
            <a:headEnd/>
            <a:tailEnd/>
          </a:ln>
        </p:spPr>
        <p:txBody>
          <a:bodyPr/>
          <a:lstStyle/>
          <a:p>
            <a:pPr marL="355600" indent="-355600" eaLnBrk="1" hangingPunct="1">
              <a:buFont typeface="Wingdings" pitchFamily="2" charset="2"/>
              <a:buChar char="ü"/>
            </a:pPr>
            <a:r>
              <a:rPr lang="pl-PL" altLang="pl-PL" sz="2400" dirty="0">
                <a:latin typeface="Arial Narrow" pitchFamily="34" charset="0"/>
                <a:cs typeface="Arial" charset="0"/>
              </a:rPr>
              <a:t>Eksploatacja zgodna z prze-znaczeniem - temperatura      i wilgotność spalin, jakość paliwa</a:t>
            </a:r>
          </a:p>
          <a:p>
            <a:pPr marL="355600" indent="-355600" eaLnBrk="1" hangingPunct="1">
              <a:buFont typeface="Wingdings" pitchFamily="2" charset="2"/>
              <a:buChar char="ü"/>
            </a:pPr>
            <a:r>
              <a:rPr lang="pl-PL" altLang="pl-PL" sz="2400" dirty="0">
                <a:latin typeface="Arial Narrow" pitchFamily="34" charset="0"/>
                <a:cs typeface="Arial" charset="0"/>
              </a:rPr>
              <a:t>Bieżąca kontrola stanu technicznego – przeglądy       i oceny stanu technicznego </a:t>
            </a:r>
          </a:p>
          <a:p>
            <a:pPr marL="355600" indent="-355600" eaLnBrk="1" hangingPunct="1">
              <a:buFont typeface="Wingdings" pitchFamily="2" charset="2"/>
              <a:buChar char="ü"/>
            </a:pPr>
            <a:r>
              <a:rPr lang="pl-PL" altLang="pl-PL" sz="2400" dirty="0">
                <a:latin typeface="Arial Narrow" pitchFamily="34" charset="0"/>
                <a:cs typeface="Arial" charset="0"/>
              </a:rPr>
              <a:t>Konserwacja i remonty</a:t>
            </a:r>
          </a:p>
        </p:txBody>
      </p:sp>
    </p:spTree>
  </p:cSld>
  <p:clrMapOvr>
    <a:masterClrMapping/>
  </p:clrMapOvr>
  <p:transition spd="med">
    <p:wipe dir="u"/>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75</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specjalnych …</a:t>
            </a:r>
          </a:p>
        </p:txBody>
      </p:sp>
      <p:sp>
        <p:nvSpPr>
          <p:cNvPr id="5" name="Line 5"/>
          <p:cNvSpPr>
            <a:spLocks noChangeShapeType="1"/>
          </p:cNvSpPr>
          <p:nvPr/>
        </p:nvSpPr>
        <p:spPr bwMode="auto">
          <a:xfrm>
            <a:off x="428596" y="6286520"/>
            <a:ext cx="8501093" cy="19"/>
          </a:xfrm>
          <a:prstGeom prst="line">
            <a:avLst/>
          </a:prstGeom>
          <a:noFill/>
          <a:ln w="19050">
            <a:solidFill>
              <a:schemeClr val="tx1"/>
            </a:solidFill>
            <a:round/>
            <a:headEnd/>
            <a:tailEnd/>
          </a:ln>
        </p:spPr>
        <p:txBody>
          <a:bodyPr wrap="square">
            <a:spAutoFit/>
          </a:bodyPr>
          <a:lstStyle/>
          <a:p>
            <a:endParaRPr lang="pl-PL"/>
          </a:p>
        </p:txBody>
      </p:sp>
      <p:sp>
        <p:nvSpPr>
          <p:cNvPr id="6" name="Rectangle 1028"/>
          <p:cNvSpPr>
            <a:spLocks noChangeArrowheads="1"/>
          </p:cNvSpPr>
          <p:nvPr/>
        </p:nvSpPr>
        <p:spPr bwMode="auto">
          <a:xfrm>
            <a:off x="428596" y="1285860"/>
            <a:ext cx="8401050" cy="4857784"/>
          </a:xfrm>
          <a:prstGeom prst="rect">
            <a:avLst/>
          </a:prstGeom>
          <a:solidFill>
            <a:schemeClr val="bg1"/>
          </a:solidFill>
          <a:ln>
            <a:solidFill>
              <a:schemeClr val="tx1"/>
            </a:solidFill>
            <a:headEnd/>
            <a:tailEnd/>
          </a:ln>
        </p:spPr>
        <p:style>
          <a:lnRef idx="1">
            <a:schemeClr val="accent1"/>
          </a:lnRef>
          <a:fillRef idx="2">
            <a:schemeClr val="accent1"/>
          </a:fillRef>
          <a:effectRef idx="1">
            <a:schemeClr val="accent1"/>
          </a:effectRef>
          <a:fontRef idx="minor">
            <a:schemeClr val="dk1"/>
          </a:fontRef>
        </p:style>
        <p:txBody>
          <a:bodyPr/>
          <a:lstStyle/>
          <a:p>
            <a:pPr marL="476250" indent="-476250" algn="just" eaLnBrk="1" hangingPunct="1">
              <a:lnSpc>
                <a:spcPct val="90000"/>
              </a:lnSpc>
              <a:spcBef>
                <a:spcPct val="20000"/>
              </a:spcBef>
              <a:spcAft>
                <a:spcPts val="600"/>
              </a:spcAft>
              <a:buClr>
                <a:schemeClr val="hlink"/>
              </a:buClr>
            </a:pPr>
            <a:r>
              <a:rPr lang="pl-PL" sz="2400" b="1" dirty="0">
                <a:solidFill>
                  <a:srgbClr val="000000"/>
                </a:solidFill>
                <a:effectLst>
                  <a:outerShdw blurRad="38100" dist="38100" dir="2700000" algn="tl">
                    <a:srgbClr val="FFFFFF"/>
                  </a:outerShdw>
                </a:effectLst>
                <a:latin typeface="Arial Narrow" pitchFamily="34" charset="0"/>
              </a:rPr>
              <a:t>Optymalne wykorzystanie zalet stali nierdzewnej zależy od:</a:t>
            </a:r>
          </a:p>
          <a:p>
            <a:pPr marL="476250" indent="-476250" algn="just">
              <a:lnSpc>
                <a:spcPct val="90000"/>
              </a:lnSpc>
              <a:spcBef>
                <a:spcPct val="20000"/>
              </a:spcBef>
              <a:spcAft>
                <a:spcPts val="300"/>
              </a:spcAft>
              <a:buClr>
                <a:schemeClr val="hlink"/>
              </a:buClr>
              <a:buFont typeface="Wingdings" pitchFamily="2" charset="2"/>
              <a:buChar char="§"/>
            </a:pPr>
            <a:r>
              <a:rPr lang="pl-PL" sz="2600" b="1" u="sng" dirty="0">
                <a:solidFill>
                  <a:srgbClr val="FF0000"/>
                </a:solidFill>
                <a:effectLst>
                  <a:outerShdw blurRad="38100" dist="38100" dir="2700000" algn="tl">
                    <a:srgbClr val="FFFFFF"/>
                  </a:outerShdw>
                </a:effectLst>
                <a:latin typeface="Arial Narrow" pitchFamily="34" charset="0"/>
              </a:rPr>
              <a:t>Uwarunkowań środowiskowych</a:t>
            </a:r>
            <a:r>
              <a:rPr lang="pl-PL" sz="2600" dirty="0">
                <a:solidFill>
                  <a:srgbClr val="000000"/>
                </a:solidFill>
                <a:effectLst>
                  <a:outerShdw blurRad="38100" dist="38100" dir="2700000" algn="tl">
                    <a:srgbClr val="FFFFFF"/>
                  </a:outerShdw>
                </a:effectLst>
                <a:latin typeface="Arial Narrow" pitchFamily="34" charset="0"/>
              </a:rPr>
              <a:t>, </a:t>
            </a:r>
            <a:r>
              <a:rPr lang="pl-PL" sz="2200" dirty="0">
                <a:solidFill>
                  <a:srgbClr val="000000"/>
                </a:solidFill>
                <a:effectLst>
                  <a:outerShdw blurRad="38100" dist="38100" dir="2700000" algn="tl">
                    <a:srgbClr val="FFFFFF"/>
                  </a:outerShdw>
                </a:effectLst>
                <a:latin typeface="Arial Narrow" pitchFamily="34" charset="0"/>
              </a:rPr>
              <a:t>czyli od warunków eksploatacji </a:t>
            </a:r>
            <a:r>
              <a:rPr lang="pl-PL" sz="1800" dirty="0">
                <a:solidFill>
                  <a:srgbClr val="000000"/>
                </a:solidFill>
                <a:effectLst>
                  <a:outerShdw blurRad="38100" dist="38100" dir="2700000" algn="tl">
                    <a:srgbClr val="FFFFFF"/>
                  </a:outerShdw>
                </a:effectLst>
                <a:latin typeface="Arial Narrow" pitchFamily="34" charset="0"/>
              </a:rPr>
              <a:t>(mikroklimat; </a:t>
            </a:r>
            <a:r>
              <a:rPr lang="pl-PL" sz="1800" u="sng" dirty="0">
                <a:solidFill>
                  <a:srgbClr val="000000"/>
                </a:solidFill>
                <a:effectLst>
                  <a:outerShdw blurRad="38100" dist="38100" dir="2700000" algn="tl">
                    <a:srgbClr val="FFFFFF"/>
                  </a:outerShdw>
                </a:effectLst>
                <a:latin typeface="Arial Narrow" pitchFamily="34" charset="0"/>
              </a:rPr>
              <a:t>czynniki korozyjne</a:t>
            </a:r>
            <a:r>
              <a:rPr lang="pl-PL" sz="1800" dirty="0">
                <a:solidFill>
                  <a:srgbClr val="000000"/>
                </a:solidFill>
                <a:effectLst>
                  <a:outerShdw blurRad="38100" dist="38100" dir="2700000" algn="tl">
                    <a:srgbClr val="FFFFFF"/>
                  </a:outerShdw>
                </a:effectLst>
                <a:latin typeface="Arial Narrow" pitchFamily="34" charset="0"/>
              </a:rPr>
              <a:t> – ekspozycja na chlorki, SO</a:t>
            </a:r>
            <a:r>
              <a:rPr lang="pl-PL" sz="1800" baseline="-25000" dirty="0">
                <a:solidFill>
                  <a:srgbClr val="000000"/>
                </a:solidFill>
                <a:effectLst>
                  <a:outerShdw blurRad="38100" dist="38100" dir="2700000" algn="tl">
                    <a:srgbClr val="FFFFFF"/>
                  </a:outerShdw>
                </a:effectLst>
                <a:latin typeface="Arial Narrow" pitchFamily="34" charset="0"/>
              </a:rPr>
              <a:t>2</a:t>
            </a:r>
            <a:r>
              <a:rPr lang="pl-PL" sz="1800" dirty="0">
                <a:solidFill>
                  <a:srgbClr val="000000"/>
                </a:solidFill>
                <a:effectLst>
                  <a:outerShdw blurRad="38100" dist="38100" dir="2700000" algn="tl">
                    <a:srgbClr val="FFFFFF"/>
                  </a:outerShdw>
                </a:effectLst>
                <a:latin typeface="Arial Narrow" pitchFamily="34" charset="0"/>
              </a:rPr>
              <a:t>; temperatura; wilgoć; oddziaływanie wód opadowych;  zanieczyszczenie środowiska)</a:t>
            </a:r>
          </a:p>
          <a:p>
            <a:pPr marL="476250" indent="-476250" algn="just" eaLnBrk="1" hangingPunct="1">
              <a:lnSpc>
                <a:spcPct val="90000"/>
              </a:lnSpc>
              <a:spcBef>
                <a:spcPct val="20000"/>
              </a:spcBef>
              <a:spcAft>
                <a:spcPts val="300"/>
              </a:spcAft>
              <a:buClr>
                <a:schemeClr val="hlink"/>
              </a:buClr>
              <a:buFont typeface="Wingdings" pitchFamily="2" charset="2"/>
              <a:buChar char="§"/>
            </a:pPr>
            <a:r>
              <a:rPr lang="pl-PL" sz="2800" b="1" u="sng" dirty="0">
                <a:solidFill>
                  <a:srgbClr val="FF0000"/>
                </a:solidFill>
                <a:effectLst>
                  <a:outerShdw blurRad="38100" dist="38100" dir="2700000" algn="tl">
                    <a:srgbClr val="FFFFFF"/>
                  </a:outerShdw>
                </a:effectLst>
                <a:latin typeface="Arial Narrow" pitchFamily="34" charset="0"/>
              </a:rPr>
              <a:t>Projektanta</a:t>
            </a:r>
            <a:r>
              <a:rPr lang="pl-PL" sz="2800" dirty="0">
                <a:solidFill>
                  <a:srgbClr val="000000"/>
                </a:solidFill>
                <a:effectLst>
                  <a:outerShdw blurRad="38100" dist="38100" dir="2700000" algn="tl">
                    <a:srgbClr val="FFFFFF"/>
                  </a:outerShdw>
                </a:effectLst>
                <a:latin typeface="Arial Narrow" pitchFamily="34" charset="0"/>
              </a:rPr>
              <a:t>, </a:t>
            </a:r>
            <a:r>
              <a:rPr lang="pl-PL" sz="2400" dirty="0">
                <a:solidFill>
                  <a:srgbClr val="000000"/>
                </a:solidFill>
                <a:effectLst>
                  <a:outerShdw blurRad="38100" dist="38100" dir="2700000" algn="tl">
                    <a:srgbClr val="FFFFFF"/>
                  </a:outerShdw>
                </a:effectLst>
                <a:latin typeface="Arial Narrow" pitchFamily="34" charset="0"/>
              </a:rPr>
              <a:t>od </a:t>
            </a:r>
            <a:r>
              <a:rPr lang="pl-PL" sz="2400" dirty="0">
                <a:solidFill>
                  <a:schemeClr val="tx1"/>
                </a:solidFill>
                <a:latin typeface="Arial Narrow" pitchFamily="34" charset="0"/>
              </a:rPr>
              <a:t>którego</a:t>
            </a:r>
            <a:r>
              <a:rPr lang="pl-PL" sz="2400" dirty="0">
                <a:solidFill>
                  <a:srgbClr val="000000"/>
                </a:solidFill>
                <a:effectLst>
                  <a:outerShdw blurRad="38100" dist="38100" dir="2700000" algn="tl">
                    <a:srgbClr val="FFFFFF"/>
                  </a:outerShdw>
                </a:effectLst>
                <a:latin typeface="Arial Narrow" pitchFamily="34" charset="0"/>
              </a:rPr>
              <a:t> zależą przede wszystkim właściwie przyjęte rozwiązania </a:t>
            </a:r>
            <a:r>
              <a:rPr lang="pl-PL" sz="2400" u="sng" dirty="0" err="1">
                <a:solidFill>
                  <a:srgbClr val="000000"/>
                </a:solidFill>
                <a:effectLst>
                  <a:outerShdw blurRad="38100" dist="38100" dir="2700000" algn="tl">
                    <a:srgbClr val="FFFFFF"/>
                  </a:outerShdw>
                </a:effectLst>
                <a:latin typeface="Arial Narrow" pitchFamily="34" charset="0"/>
              </a:rPr>
              <a:t>materiałowo</a:t>
            </a:r>
            <a:r>
              <a:rPr lang="pl-PL" sz="2400" dirty="0" err="1">
                <a:solidFill>
                  <a:srgbClr val="000000"/>
                </a:solidFill>
                <a:effectLst>
                  <a:outerShdw blurRad="38100" dist="38100" dir="2700000" algn="tl">
                    <a:srgbClr val="FFFFFF"/>
                  </a:outerShdw>
                </a:effectLst>
                <a:latin typeface="Arial Narrow" pitchFamily="34" charset="0"/>
              </a:rPr>
              <a:t>–konstrukcyjne</a:t>
            </a:r>
            <a:r>
              <a:rPr lang="pl-PL" sz="2400" dirty="0">
                <a:solidFill>
                  <a:srgbClr val="000000"/>
                </a:solidFill>
                <a:effectLst>
                  <a:outerShdw blurRad="38100" dist="38100" dir="2700000" algn="tl">
                    <a:srgbClr val="FFFFFF"/>
                  </a:outerShdw>
                </a:effectLst>
                <a:latin typeface="Arial Narrow" pitchFamily="34" charset="0"/>
              </a:rPr>
              <a:t> i odpowiednie zabezpieczenia.</a:t>
            </a:r>
          </a:p>
          <a:p>
            <a:pPr marL="476250" indent="-476250" algn="just" eaLnBrk="1" hangingPunct="1">
              <a:lnSpc>
                <a:spcPct val="90000"/>
              </a:lnSpc>
              <a:spcBef>
                <a:spcPct val="20000"/>
              </a:spcBef>
              <a:spcAft>
                <a:spcPts val="300"/>
              </a:spcAft>
              <a:buClr>
                <a:schemeClr val="hlink"/>
              </a:buClr>
              <a:buFont typeface="Wingdings" pitchFamily="2" charset="2"/>
              <a:buChar char="§"/>
            </a:pPr>
            <a:r>
              <a:rPr lang="pl-PL" sz="2800" b="1" u="sng" dirty="0">
                <a:solidFill>
                  <a:srgbClr val="FF0000"/>
                </a:solidFill>
                <a:effectLst>
                  <a:outerShdw blurRad="38100" dist="38100" dir="2700000" algn="tl">
                    <a:srgbClr val="FFFFFF"/>
                  </a:outerShdw>
                </a:effectLst>
                <a:latin typeface="Arial Narrow" pitchFamily="34" charset="0"/>
              </a:rPr>
              <a:t>Wykonawcy</a:t>
            </a:r>
            <a:r>
              <a:rPr lang="pl-PL" sz="2800" dirty="0">
                <a:solidFill>
                  <a:srgbClr val="000000"/>
                </a:solidFill>
                <a:effectLst>
                  <a:outerShdw blurRad="38100" dist="38100" dir="2700000" algn="tl">
                    <a:srgbClr val="FFFFFF"/>
                  </a:outerShdw>
                </a:effectLst>
                <a:latin typeface="Arial Narrow" pitchFamily="34" charset="0"/>
              </a:rPr>
              <a:t>, </a:t>
            </a:r>
            <a:r>
              <a:rPr lang="pl-PL" sz="2200" dirty="0">
                <a:solidFill>
                  <a:srgbClr val="000000"/>
                </a:solidFill>
                <a:effectLst>
                  <a:outerShdw blurRad="38100" dist="38100" dir="2700000" algn="tl">
                    <a:srgbClr val="FFFFFF"/>
                  </a:outerShdw>
                </a:effectLst>
                <a:latin typeface="Arial Narrow" pitchFamily="34" charset="0"/>
              </a:rPr>
              <a:t>czyli od jakości </a:t>
            </a:r>
            <a:r>
              <a:rPr lang="pl-PL" sz="2200" dirty="0">
                <a:solidFill>
                  <a:schemeClr val="tx1"/>
                </a:solidFill>
                <a:latin typeface="Arial Narrow" pitchFamily="34" charset="0"/>
              </a:rPr>
              <a:t>zastosowanych</a:t>
            </a:r>
            <a:r>
              <a:rPr lang="pl-PL" sz="2200" dirty="0">
                <a:solidFill>
                  <a:srgbClr val="000000"/>
                </a:solidFill>
                <a:effectLst>
                  <a:outerShdw blurRad="38100" dist="38100" dir="2700000" algn="tl">
                    <a:srgbClr val="FFFFFF"/>
                  </a:outerShdw>
                </a:effectLst>
                <a:latin typeface="Arial Narrow" pitchFamily="34" charset="0"/>
              </a:rPr>
              <a:t> materiałów oraz </a:t>
            </a:r>
            <a:r>
              <a:rPr lang="pl-PL" sz="2200" u="sng" dirty="0">
                <a:solidFill>
                  <a:srgbClr val="000000"/>
                </a:solidFill>
                <a:effectLst>
                  <a:outerShdw blurRad="38100" dist="38100" dir="2700000" algn="tl">
                    <a:srgbClr val="FFFFFF"/>
                  </a:outerShdw>
                </a:effectLst>
                <a:latin typeface="Arial Narrow" pitchFamily="34" charset="0"/>
              </a:rPr>
              <a:t>technologii</a:t>
            </a:r>
            <a:r>
              <a:rPr lang="pl-PL" sz="2200" dirty="0">
                <a:solidFill>
                  <a:srgbClr val="000000"/>
                </a:solidFill>
                <a:effectLst>
                  <a:outerShdw blurRad="38100" dist="38100" dir="2700000" algn="tl">
                    <a:srgbClr val="FFFFFF"/>
                  </a:outerShdw>
                </a:effectLst>
                <a:latin typeface="Arial Narrow" pitchFamily="34" charset="0"/>
              </a:rPr>
              <a:t>, dokładności i </a:t>
            </a:r>
            <a:r>
              <a:rPr lang="pl-PL" sz="2200" u="sng" dirty="0">
                <a:solidFill>
                  <a:srgbClr val="000000"/>
                </a:solidFill>
                <a:effectLst>
                  <a:outerShdw blurRad="38100" dist="38100" dir="2700000" algn="tl">
                    <a:srgbClr val="FFFFFF"/>
                  </a:outerShdw>
                </a:effectLst>
                <a:latin typeface="Arial Narrow" pitchFamily="34" charset="0"/>
              </a:rPr>
              <a:t>kultury wykonawstwa</a:t>
            </a:r>
            <a:r>
              <a:rPr lang="pl-PL" sz="2200" dirty="0">
                <a:solidFill>
                  <a:srgbClr val="000000"/>
                </a:solidFill>
                <a:effectLst>
                  <a:outerShdw blurRad="38100" dist="38100" dir="2700000" algn="tl">
                    <a:srgbClr val="FFFFFF"/>
                  </a:outerShdw>
                </a:effectLst>
                <a:latin typeface="Arial Narrow" pitchFamily="34" charset="0"/>
              </a:rPr>
              <a:t>  robót budowlanych. </a:t>
            </a:r>
          </a:p>
          <a:p>
            <a:pPr marL="476250" indent="-476250" algn="just" eaLnBrk="1" hangingPunct="1">
              <a:lnSpc>
                <a:spcPct val="90000"/>
              </a:lnSpc>
              <a:spcBef>
                <a:spcPct val="20000"/>
              </a:spcBef>
              <a:buClr>
                <a:schemeClr val="hlink"/>
              </a:buClr>
              <a:buFont typeface="Wingdings" pitchFamily="2" charset="2"/>
              <a:buChar char="§"/>
            </a:pPr>
            <a:r>
              <a:rPr lang="pl-PL" sz="2800" b="1" u="sng" dirty="0">
                <a:solidFill>
                  <a:srgbClr val="FF0000"/>
                </a:solidFill>
                <a:effectLst>
                  <a:outerShdw blurRad="38100" dist="38100" dir="2700000" algn="tl">
                    <a:srgbClr val="FFFFFF"/>
                  </a:outerShdw>
                </a:effectLst>
                <a:latin typeface="Arial Narrow" pitchFamily="34" charset="0"/>
              </a:rPr>
              <a:t>Użytkownika</a:t>
            </a:r>
            <a:r>
              <a:rPr lang="pl-PL" sz="2800" dirty="0">
                <a:solidFill>
                  <a:srgbClr val="000000"/>
                </a:solidFill>
                <a:effectLst>
                  <a:outerShdw blurRad="38100" dist="38100" dir="2700000" algn="tl">
                    <a:srgbClr val="FFFFFF"/>
                  </a:outerShdw>
                </a:effectLst>
                <a:latin typeface="Arial Narrow" pitchFamily="34" charset="0"/>
              </a:rPr>
              <a:t>, </a:t>
            </a:r>
            <a:r>
              <a:rPr lang="pl-PL" sz="2300" dirty="0">
                <a:solidFill>
                  <a:srgbClr val="000000"/>
                </a:solidFill>
                <a:effectLst>
                  <a:outerShdw blurRad="38100" dist="38100" dir="2700000" algn="tl">
                    <a:srgbClr val="FFFFFF"/>
                  </a:outerShdw>
                </a:effectLst>
                <a:latin typeface="Arial Narrow" pitchFamily="34" charset="0"/>
              </a:rPr>
              <a:t>od </a:t>
            </a:r>
            <a:r>
              <a:rPr lang="pl-PL" sz="2300" dirty="0">
                <a:solidFill>
                  <a:schemeClr val="tx1"/>
                </a:solidFill>
                <a:latin typeface="Arial Narrow" pitchFamily="34" charset="0"/>
              </a:rPr>
              <a:t>którego</a:t>
            </a:r>
            <a:r>
              <a:rPr lang="pl-PL" sz="2300" dirty="0">
                <a:solidFill>
                  <a:srgbClr val="000000"/>
                </a:solidFill>
                <a:effectLst>
                  <a:outerShdw blurRad="38100" dist="38100" dir="2700000" algn="tl">
                    <a:srgbClr val="FFFFFF"/>
                  </a:outerShdw>
                </a:effectLst>
                <a:latin typeface="Arial Narrow" pitchFamily="34" charset="0"/>
              </a:rPr>
              <a:t> zależy bieżąca kontrola stanu technicznego (przeglądy, oceny stanu technicznego), usuwanie uszkodzeń powstających  w czasie bieżącej eksploatacji – remonty  oraz </a:t>
            </a:r>
            <a:r>
              <a:rPr lang="pl-PL" sz="2300" u="sng" dirty="0">
                <a:solidFill>
                  <a:srgbClr val="000000"/>
                </a:solidFill>
                <a:effectLst>
                  <a:outerShdw blurRad="38100" dist="38100" dir="2700000" algn="tl">
                    <a:srgbClr val="FFFFFF"/>
                  </a:outerShdw>
                </a:effectLst>
                <a:latin typeface="Arial Narrow" pitchFamily="34" charset="0"/>
              </a:rPr>
              <a:t>eksploatacja zgodna z przeznaczeniem</a:t>
            </a:r>
            <a:r>
              <a:rPr lang="pl-PL" sz="2300" dirty="0">
                <a:solidFill>
                  <a:srgbClr val="000000"/>
                </a:solidFill>
                <a:effectLst>
                  <a:outerShdw blurRad="38100" dist="38100" dir="2700000" algn="tl">
                    <a:srgbClr val="FFFFFF"/>
                  </a:outerShdw>
                </a:effectLst>
                <a:latin typeface="Arial Narrow" pitchFamily="34" charset="0"/>
              </a:rPr>
              <a:t> – konserwacja.</a:t>
            </a:r>
            <a:r>
              <a:rPr lang="pl-PL" sz="2300" dirty="0">
                <a:effectLst>
                  <a:outerShdw blurRad="38100" dist="38100" dir="2700000" algn="tl">
                    <a:srgbClr val="000000"/>
                  </a:outerShdw>
                </a:effectLst>
                <a:latin typeface="Arial Narrow" pitchFamily="34" charset="0"/>
              </a:rPr>
              <a:t> </a:t>
            </a:r>
          </a:p>
        </p:txBody>
      </p:sp>
      <p:sp>
        <p:nvSpPr>
          <p:cNvPr id="7" name="Rectangle 1"/>
          <p:cNvSpPr>
            <a:spLocks noChangeArrowheads="1"/>
          </p:cNvSpPr>
          <p:nvPr/>
        </p:nvSpPr>
        <p:spPr bwMode="auto">
          <a:xfrm>
            <a:off x="428596" y="714356"/>
            <a:ext cx="8358246" cy="523220"/>
          </a:xfrm>
          <a:prstGeom prst="rect">
            <a:avLst/>
          </a:prstGeom>
          <a:solidFill>
            <a:srgbClr val="00B0F0">
              <a:alpha val="29000"/>
            </a:srgbClr>
          </a:solidFill>
          <a:ln w="12700">
            <a:solidFill>
              <a:schemeClr val="tx1"/>
            </a:solidFill>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algn="ctr" eaLnBrk="1" hangingPunct="1"/>
            <a:r>
              <a:rPr lang="pl-PL" altLang="pl-PL" sz="2800" b="1" dirty="0">
                <a:latin typeface="Arial" pitchFamily="34" charset="0"/>
                <a:cs typeface="Arial" pitchFamily="34" charset="0"/>
              </a:rPr>
              <a:t>PODSUMOWANIE – TRWAŁOŚĆ a SN</a:t>
            </a:r>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72"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500" fill="hold"/>
                                        <p:tgtEl>
                                          <p:spTgt spid="6">
                                            <p:txEl>
                                              <p:pRg st="1" end="1"/>
                                            </p:txEl>
                                          </p:spTgt>
                                        </p:tgtEl>
                                        <p:attrNameLst>
                                          <p:attrName>ppt_w</p:attrName>
                                        </p:attrNameLst>
                                      </p:cBhvr>
                                      <p:tavLst>
                                        <p:tav tm="0">
                                          <p:val>
                                            <p:strVal val="2/3*#ppt_w"/>
                                          </p:val>
                                        </p:tav>
                                        <p:tav tm="100000">
                                          <p:val>
                                            <p:strVal val="#ppt_w"/>
                                          </p:val>
                                        </p:tav>
                                      </p:tavLst>
                                    </p:anim>
                                    <p:anim calcmode="lin" valueType="num">
                                      <p:cBhvr>
                                        <p:cTn id="8" dur="500" fill="hold"/>
                                        <p:tgtEl>
                                          <p:spTgt spid="6">
                                            <p:txEl>
                                              <p:pRg st="1" end="1"/>
                                            </p:txEl>
                                          </p:spTgt>
                                        </p:tgtEl>
                                        <p:attrNameLst>
                                          <p:attrName>ppt_h</p:attrName>
                                        </p:attrNameLst>
                                      </p:cBhvr>
                                      <p:tavLst>
                                        <p:tav tm="0">
                                          <p:val>
                                            <p:strVal val="2/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272"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500" fill="hold"/>
                                        <p:tgtEl>
                                          <p:spTgt spid="6">
                                            <p:txEl>
                                              <p:pRg st="2" end="2"/>
                                            </p:txEl>
                                          </p:spTgt>
                                        </p:tgtEl>
                                        <p:attrNameLst>
                                          <p:attrName>ppt_w</p:attrName>
                                        </p:attrNameLst>
                                      </p:cBhvr>
                                      <p:tavLst>
                                        <p:tav tm="0">
                                          <p:val>
                                            <p:strVal val="2/3*#ppt_w"/>
                                          </p:val>
                                        </p:tav>
                                        <p:tav tm="100000">
                                          <p:val>
                                            <p:strVal val="#ppt_w"/>
                                          </p:val>
                                        </p:tav>
                                      </p:tavLst>
                                    </p:anim>
                                    <p:anim calcmode="lin" valueType="num">
                                      <p:cBhvr>
                                        <p:cTn id="14" dur="500" fill="hold"/>
                                        <p:tgtEl>
                                          <p:spTgt spid="6">
                                            <p:txEl>
                                              <p:pRg st="2" end="2"/>
                                            </p:txEl>
                                          </p:spTgt>
                                        </p:tgtEl>
                                        <p:attrNameLst>
                                          <p:attrName>ppt_h</p:attrName>
                                        </p:attrNameLst>
                                      </p:cBhvr>
                                      <p:tavLst>
                                        <p:tav tm="0">
                                          <p:val>
                                            <p:strVal val="2/3*#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272"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500" fill="hold"/>
                                        <p:tgtEl>
                                          <p:spTgt spid="6">
                                            <p:txEl>
                                              <p:pRg st="3" end="3"/>
                                            </p:txEl>
                                          </p:spTgt>
                                        </p:tgtEl>
                                        <p:attrNameLst>
                                          <p:attrName>ppt_w</p:attrName>
                                        </p:attrNameLst>
                                      </p:cBhvr>
                                      <p:tavLst>
                                        <p:tav tm="0">
                                          <p:val>
                                            <p:strVal val="2/3*#ppt_w"/>
                                          </p:val>
                                        </p:tav>
                                        <p:tav tm="100000">
                                          <p:val>
                                            <p:strVal val="#ppt_w"/>
                                          </p:val>
                                        </p:tav>
                                      </p:tavLst>
                                    </p:anim>
                                    <p:anim calcmode="lin" valueType="num">
                                      <p:cBhvr>
                                        <p:cTn id="20" dur="500" fill="hold"/>
                                        <p:tgtEl>
                                          <p:spTgt spid="6">
                                            <p:txEl>
                                              <p:pRg st="3" end="3"/>
                                            </p:txEl>
                                          </p:spTgt>
                                        </p:tgtEl>
                                        <p:attrNameLst>
                                          <p:attrName>ppt_h</p:attrName>
                                        </p:attrNameLst>
                                      </p:cBhvr>
                                      <p:tavLst>
                                        <p:tav tm="0">
                                          <p:val>
                                            <p:strVal val="2/3*#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272" fill="hold" grpId="0"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p:cTn id="25" dur="500" fill="hold"/>
                                        <p:tgtEl>
                                          <p:spTgt spid="6">
                                            <p:txEl>
                                              <p:pRg st="4" end="4"/>
                                            </p:txEl>
                                          </p:spTgt>
                                        </p:tgtEl>
                                        <p:attrNameLst>
                                          <p:attrName>ppt_w</p:attrName>
                                        </p:attrNameLst>
                                      </p:cBhvr>
                                      <p:tavLst>
                                        <p:tav tm="0">
                                          <p:val>
                                            <p:strVal val="2/3*#ppt_w"/>
                                          </p:val>
                                        </p:tav>
                                        <p:tav tm="100000">
                                          <p:val>
                                            <p:strVal val="#ppt_w"/>
                                          </p:val>
                                        </p:tav>
                                      </p:tavLst>
                                    </p:anim>
                                    <p:anim calcmode="lin" valueType="num">
                                      <p:cBhvr>
                                        <p:cTn id="26" dur="500" fill="hold"/>
                                        <p:tgtEl>
                                          <p:spTgt spid="6">
                                            <p:txEl>
                                              <p:pRg st="4" end="4"/>
                                            </p:txEl>
                                          </p:spTgt>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autoUpdateAnimBg="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Prostokąt zaokrąglony 46"/>
          <p:cNvSpPr>
            <a:spLocks noChangeArrowheads="1"/>
          </p:cNvSpPr>
          <p:nvPr/>
        </p:nvSpPr>
        <p:spPr bwMode="auto">
          <a:xfrm>
            <a:off x="214282" y="4214799"/>
            <a:ext cx="8429625" cy="2214563"/>
          </a:xfrm>
          <a:prstGeom prst="roundRect">
            <a:avLst>
              <a:gd name="adj" fmla="val 389"/>
            </a:avLst>
          </a:prstGeom>
          <a:solidFill>
            <a:srgbClr val="00B0F0">
              <a:alpha val="27058"/>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3315" name="Prostokąt zaokrąglony 45"/>
          <p:cNvSpPr>
            <a:spLocks noChangeArrowheads="1"/>
          </p:cNvSpPr>
          <p:nvPr/>
        </p:nvSpPr>
        <p:spPr bwMode="auto">
          <a:xfrm>
            <a:off x="214282" y="1500174"/>
            <a:ext cx="8429625" cy="2500313"/>
          </a:xfrm>
          <a:prstGeom prst="roundRect">
            <a:avLst>
              <a:gd name="adj" fmla="val 875"/>
            </a:avLst>
          </a:prstGeom>
          <a:solidFill>
            <a:srgbClr val="00B0F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3316" name="Prostokąt zaokrąglony 44"/>
          <p:cNvSpPr>
            <a:spLocks noChangeArrowheads="1"/>
          </p:cNvSpPr>
          <p:nvPr/>
        </p:nvSpPr>
        <p:spPr bwMode="auto">
          <a:xfrm>
            <a:off x="214282" y="785794"/>
            <a:ext cx="8429625" cy="500062"/>
          </a:xfrm>
          <a:prstGeom prst="roundRect">
            <a:avLst>
              <a:gd name="adj" fmla="val 1139"/>
            </a:avLst>
          </a:prstGeom>
          <a:solidFill>
            <a:srgbClr val="0070C0">
              <a:alpha val="30196"/>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3317" name="Prostokąt 42"/>
          <p:cNvSpPr>
            <a:spLocks noChangeArrowheads="1"/>
          </p:cNvSpPr>
          <p:nvPr/>
        </p:nvSpPr>
        <p:spPr bwMode="auto">
          <a:xfrm>
            <a:off x="214282" y="785794"/>
            <a:ext cx="8501062" cy="523875"/>
          </a:xfrm>
          <a:prstGeom prst="rect">
            <a:avLst/>
          </a:prstGeom>
          <a:noFill/>
          <a:ln w="9525">
            <a:noFill/>
            <a:miter lim="800000"/>
            <a:headEnd/>
            <a:tailEnd/>
          </a:ln>
        </p:spPr>
        <p:txBody>
          <a:bodyPr>
            <a:spAutoFit/>
          </a:bodyPr>
          <a:lstStyle/>
          <a:p>
            <a:pPr algn="ctr" eaLnBrk="0" hangingPunct="0">
              <a:tabLst>
                <a:tab pos="457200" algn="l"/>
              </a:tabLst>
            </a:pPr>
            <a:r>
              <a:rPr lang="pl-PL" sz="2800" dirty="0">
                <a:ea typeface="Times New Roman" pitchFamily="18" charset="0"/>
              </a:rPr>
              <a:t>PODSUMOWANIE – KOMINY STALOWE a SN</a:t>
            </a:r>
          </a:p>
        </p:txBody>
      </p:sp>
      <p:sp>
        <p:nvSpPr>
          <p:cNvPr id="13318" name="Prostokąt 43"/>
          <p:cNvSpPr>
            <a:spLocks noChangeArrowheads="1"/>
          </p:cNvSpPr>
          <p:nvPr/>
        </p:nvSpPr>
        <p:spPr bwMode="auto">
          <a:xfrm>
            <a:off x="214282" y="1500174"/>
            <a:ext cx="8429625" cy="4832092"/>
          </a:xfrm>
          <a:prstGeom prst="rect">
            <a:avLst/>
          </a:prstGeom>
          <a:noFill/>
          <a:ln w="9525">
            <a:noFill/>
            <a:miter lim="800000"/>
            <a:headEnd/>
            <a:tailEnd/>
          </a:ln>
        </p:spPr>
        <p:txBody>
          <a:bodyPr>
            <a:spAutoFit/>
          </a:bodyPr>
          <a:lstStyle/>
          <a:p>
            <a:pPr marL="457200" indent="-457200" algn="just">
              <a:buFont typeface="Times New Roman" pitchFamily="18" charset="0"/>
              <a:buAutoNum type="arabicPeriod"/>
            </a:pPr>
            <a:r>
              <a:rPr lang="pl-PL" sz="2200" dirty="0">
                <a:latin typeface="Arial Narrow" pitchFamily="34" charset="0"/>
              </a:rPr>
              <a:t>Projektowanie kominów stalowych według obowiązujących norm europejskich wymaga odpowiedniej wiedzy interdyscyplinarnej i doświadczenia. Stąd konieczność współpracy konstruktora, technologa i użytkownika, w celu opracowania danych wyjściowych pozwalających m. in. na określenie stopnia zagrożeń korozyjnych, a następnie na właściwy dobór rozwiązań materiałowo – konstrukcyjnych, gwarantujących założoną trwałość kominów.</a:t>
            </a:r>
          </a:p>
          <a:p>
            <a:pPr marL="457200" indent="-457200" algn="just">
              <a:buFont typeface="Times New Roman" pitchFamily="18" charset="0"/>
              <a:buAutoNum type="arabicPeriod"/>
            </a:pPr>
            <a:endParaRPr lang="pl-PL" sz="2200" dirty="0">
              <a:latin typeface="Arial Narrow" pitchFamily="34" charset="0"/>
            </a:endParaRPr>
          </a:p>
          <a:p>
            <a:pPr marL="457200" indent="-457200" algn="just">
              <a:spcAft>
                <a:spcPts val="600"/>
              </a:spcAft>
              <a:buFont typeface="Times New Roman" pitchFamily="18" charset="0"/>
              <a:buAutoNum type="arabicPeriod"/>
            </a:pPr>
            <a:r>
              <a:rPr lang="pl-PL" sz="2200" dirty="0">
                <a:latin typeface="Arial Narrow" pitchFamily="34" charset="0"/>
              </a:rPr>
              <a:t>Uwarunkowania technologiczne w postaci niskiej temperatury odprowadzanych spalin zawierających na ogół związki siarki oraz wprowadzenie przez normy PN-EN nowych bardziej rygorystycznych (niż dotychczas) wymagań materiałowych spowodowało, że budowa kominów jednopowłokowych ze stali zwykłej (niestopowej) nieodpornej na korozję, staje się rozwiązaniem ekonomicznie nieuzasadnionym. </a:t>
            </a:r>
            <a:endParaRPr lang="pl-PL" sz="2200" dirty="0">
              <a:latin typeface="Arial Narrow" pitchFamily="34" charset="0"/>
              <a:cs typeface="Times New Roman" pitchFamily="18" charset="0"/>
              <a:sym typeface="Symbol" pitchFamily="18" charset="2"/>
            </a:endParaRPr>
          </a:p>
        </p:txBody>
      </p:sp>
      <p:sp>
        <p:nvSpPr>
          <p:cNvPr id="13324" name="Symbol zastępczy numeru slajdu 15"/>
          <p:cNvSpPr>
            <a:spLocks noGrp="1"/>
          </p:cNvSpPr>
          <p:nvPr>
            <p:ph type="sldNum" sz="quarter" idx="12"/>
          </p:nvPr>
        </p:nvSpPr>
        <p:spPr>
          <a:xfrm>
            <a:off x="8358214" y="6400800"/>
            <a:ext cx="785786" cy="457200"/>
          </a:xfrm>
          <a:noFill/>
        </p:spPr>
        <p:txBody>
          <a:bodyPr/>
          <a:lstStyle/>
          <a:p>
            <a:fld id="{1994FB28-A0D2-458C-A842-568BEA0E666B}" type="slidenum">
              <a:rPr lang="en-GB" sz="1800" b="1" smtClean="0">
                <a:latin typeface="Georgia" pitchFamily="18" charset="0"/>
              </a:rPr>
              <a:pPr/>
              <a:t>76</a:t>
            </a:fld>
            <a:endParaRPr lang="en-GB" sz="1800" b="1" dirty="0">
              <a:latin typeface="Georgia" pitchFamily="18" charset="0"/>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1"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specjalnych …</a:t>
            </a:r>
          </a:p>
        </p:txBody>
      </p:sp>
    </p:spTree>
  </p:cSld>
  <p:clrMapOvr>
    <a:masterClrMapping/>
  </p:clrMapOvr>
  <p:transition spd="med">
    <p:wipe/>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Prostokąt zaokrąglony 46"/>
          <p:cNvSpPr>
            <a:spLocks noChangeArrowheads="1"/>
          </p:cNvSpPr>
          <p:nvPr/>
        </p:nvSpPr>
        <p:spPr bwMode="auto">
          <a:xfrm>
            <a:off x="214282" y="4000487"/>
            <a:ext cx="8429625" cy="2428875"/>
          </a:xfrm>
          <a:prstGeom prst="roundRect">
            <a:avLst>
              <a:gd name="adj" fmla="val 389"/>
            </a:avLst>
          </a:prstGeom>
          <a:solidFill>
            <a:srgbClr val="00B0F0">
              <a:alpha val="27058"/>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339" name="Prostokąt zaokrąglony 45"/>
          <p:cNvSpPr>
            <a:spLocks noChangeArrowheads="1"/>
          </p:cNvSpPr>
          <p:nvPr/>
        </p:nvSpPr>
        <p:spPr bwMode="auto">
          <a:xfrm>
            <a:off x="214282" y="1643050"/>
            <a:ext cx="8429625" cy="2143125"/>
          </a:xfrm>
          <a:prstGeom prst="roundRect">
            <a:avLst>
              <a:gd name="adj" fmla="val 875"/>
            </a:avLst>
          </a:prstGeom>
          <a:solidFill>
            <a:srgbClr val="00B0F0">
              <a:alpha val="29019"/>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340" name="Prostokąt 43"/>
          <p:cNvSpPr>
            <a:spLocks noChangeArrowheads="1"/>
          </p:cNvSpPr>
          <p:nvPr/>
        </p:nvSpPr>
        <p:spPr bwMode="auto">
          <a:xfrm>
            <a:off x="214282" y="1643050"/>
            <a:ext cx="8429625" cy="4832092"/>
          </a:xfrm>
          <a:prstGeom prst="rect">
            <a:avLst/>
          </a:prstGeom>
          <a:noFill/>
          <a:ln w="9525">
            <a:noFill/>
            <a:miter lim="800000"/>
            <a:headEnd/>
            <a:tailEnd/>
          </a:ln>
        </p:spPr>
        <p:txBody>
          <a:bodyPr>
            <a:spAutoFit/>
          </a:bodyPr>
          <a:lstStyle/>
          <a:p>
            <a:pPr marL="457200" indent="-457200" algn="just">
              <a:buFont typeface="Times New Roman" pitchFamily="18" charset="0"/>
              <a:buAutoNum type="arabicPeriod" startAt="3"/>
            </a:pPr>
            <a:r>
              <a:rPr lang="pl-PL" sz="2200" dirty="0">
                <a:latin typeface="Arial Narrow" pitchFamily="34" charset="0"/>
              </a:rPr>
              <a:t>W kominach dwupowłokowych uzyskuje się rozdzielenie funkcji technologicznej i  konstrukcyjnej, jest to  korzystne  rozwiązanie  z punktu widzenia trwałości a dodatkowym atutem takich kominów jest możliwość wymiany jedynie przewodu spalinowego, w przypadku jego całkowitego skorodowania oraz możliwość ponownego wykorzystania trzonu nośnego. </a:t>
            </a:r>
          </a:p>
          <a:p>
            <a:pPr marL="457200" indent="-457200" algn="just"/>
            <a:endParaRPr lang="pl-PL" sz="2200" dirty="0">
              <a:latin typeface="Arial Narrow" pitchFamily="34" charset="0"/>
            </a:endParaRPr>
          </a:p>
          <a:p>
            <a:pPr marL="457200" indent="-457200" algn="just">
              <a:buFont typeface="Times New Roman" pitchFamily="18" charset="0"/>
              <a:buAutoNum type="arabicPeriod" startAt="4"/>
            </a:pPr>
            <a:r>
              <a:rPr lang="pl-PL" sz="2200" dirty="0">
                <a:latin typeface="Arial Narrow" pitchFamily="34" charset="0"/>
              </a:rPr>
              <a:t>Budowa  kominów  dwupowłokowych  z  przewodem  spalinowym, z prawidłowo dobranego gatunku stali nierdzewnej i z odpowiednio przyjętą grubością wyjściową ścianki tego przewodu gwarantuje wymaganą trwałość tych specjalnych budowli przemysłowych. Przy doborze grubości wyjściowej ścianki przewodu spalinowego należy uwzględnić nie tylko wewnętrzny naddatek korozyjny, ale również oddziaływanie różnicy temperatur. </a:t>
            </a:r>
            <a:endParaRPr lang="pl-PL" sz="2200" dirty="0">
              <a:latin typeface="Arial Narrow" pitchFamily="34" charset="0"/>
              <a:cs typeface="Times New Roman" pitchFamily="18" charset="0"/>
              <a:sym typeface="Symbol" pitchFamily="18" charset="2"/>
            </a:endParaRPr>
          </a:p>
        </p:txBody>
      </p:sp>
      <p:sp>
        <p:nvSpPr>
          <p:cNvPr id="14347" name="Prostokąt zaokrąglony 44"/>
          <p:cNvSpPr>
            <a:spLocks noChangeArrowheads="1"/>
          </p:cNvSpPr>
          <p:nvPr/>
        </p:nvSpPr>
        <p:spPr bwMode="auto">
          <a:xfrm>
            <a:off x="214282" y="785794"/>
            <a:ext cx="8429625" cy="500063"/>
          </a:xfrm>
          <a:prstGeom prst="roundRect">
            <a:avLst>
              <a:gd name="adj" fmla="val 1139"/>
            </a:avLst>
          </a:prstGeom>
          <a:solidFill>
            <a:srgbClr val="0070C0">
              <a:alpha val="30196"/>
            </a:srgbClr>
          </a:solidFill>
          <a:ln w="9525" algn="ctr">
            <a:solidFill>
              <a:schemeClr val="tx1"/>
            </a:solidFill>
            <a:round/>
            <a:headEnd/>
            <a:tailEnd/>
          </a:ln>
        </p:spPr>
        <p:txBody>
          <a:bodyPr/>
          <a:lstStyle/>
          <a:p>
            <a:pPr algn="ctr"/>
            <a:endParaRPr lang="pl-PL" sz="1600">
              <a:latin typeface="Times New Roman" pitchFamily="18" charset="0"/>
            </a:endParaRPr>
          </a:p>
        </p:txBody>
      </p:sp>
      <p:sp>
        <p:nvSpPr>
          <p:cNvPr id="14348" name="Prostokąt 42"/>
          <p:cNvSpPr>
            <a:spLocks noChangeArrowheads="1"/>
          </p:cNvSpPr>
          <p:nvPr/>
        </p:nvSpPr>
        <p:spPr bwMode="auto">
          <a:xfrm>
            <a:off x="285720" y="785794"/>
            <a:ext cx="8501063" cy="523875"/>
          </a:xfrm>
          <a:prstGeom prst="rect">
            <a:avLst/>
          </a:prstGeom>
          <a:noFill/>
          <a:ln w="9525">
            <a:noFill/>
            <a:miter lim="800000"/>
            <a:headEnd/>
            <a:tailEnd/>
          </a:ln>
        </p:spPr>
        <p:txBody>
          <a:bodyPr>
            <a:spAutoFit/>
          </a:bodyPr>
          <a:lstStyle/>
          <a:p>
            <a:pPr algn="ctr" eaLnBrk="0" hangingPunct="0">
              <a:tabLst>
                <a:tab pos="457200" algn="l"/>
              </a:tabLst>
            </a:pPr>
            <a:r>
              <a:rPr lang="pl-PL" sz="2800" dirty="0">
                <a:ea typeface="Times New Roman" pitchFamily="18" charset="0"/>
              </a:rPr>
              <a:t>PODSUMOWANIE – KOMINY STALOWE a SN</a:t>
            </a:r>
          </a:p>
        </p:txBody>
      </p:sp>
      <p:sp>
        <p:nvSpPr>
          <p:cNvPr id="13"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1800" b="1" smtClean="0">
                <a:latin typeface="Georgia" pitchFamily="18" charset="0"/>
              </a:rPr>
              <a:pPr>
                <a:defRPr/>
              </a:pPr>
              <a:t>77</a:t>
            </a:fld>
            <a:endParaRPr lang="en-GB" sz="1800" b="1" dirty="0">
              <a:latin typeface="Georgia" pitchFamily="18" charset="0"/>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specjalnych …</a:t>
            </a:r>
          </a:p>
        </p:txBody>
      </p:sp>
    </p:spTree>
  </p:cSld>
  <p:clrMapOvr>
    <a:masterClrMapping/>
  </p:clrMapOvr>
  <p:transition spd="med">
    <p:wipe/>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78</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215370"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250" dirty="0">
                <a:latin typeface="Arial Narrow" pitchFamily="34" charset="0"/>
              </a:rPr>
              <a:t>Projektowanie konstrukcji ze stali nierdzewnych – przydatne informacje</a:t>
            </a:r>
          </a:p>
        </p:txBody>
      </p:sp>
      <p:pic>
        <p:nvPicPr>
          <p:cNvPr id="12290" name="Picture 2"/>
          <p:cNvPicPr>
            <a:picLocks noChangeAspect="1" noChangeArrowheads="1"/>
          </p:cNvPicPr>
          <p:nvPr/>
        </p:nvPicPr>
        <p:blipFill>
          <a:blip r:embed="rId3"/>
          <a:srcRect l="11129" t="15627" r="68818" b="5942"/>
          <a:stretch>
            <a:fillRect/>
          </a:stretch>
        </p:blipFill>
        <p:spPr bwMode="auto">
          <a:xfrm>
            <a:off x="428596" y="1357298"/>
            <a:ext cx="3643338" cy="5286412"/>
          </a:xfrm>
          <a:prstGeom prst="rect">
            <a:avLst/>
          </a:prstGeom>
          <a:noFill/>
          <a:ln w="19050">
            <a:solidFill>
              <a:schemeClr val="accent1">
                <a:lumMod val="75000"/>
              </a:schemeClr>
            </a:solidFill>
            <a:miter lim="800000"/>
            <a:headEnd/>
            <a:tailEnd/>
          </a:ln>
          <a:effectLst/>
        </p:spPr>
      </p:pic>
      <p:sp>
        <p:nvSpPr>
          <p:cNvPr id="9" name="Prostokąt zaokrąglony 37"/>
          <p:cNvSpPr>
            <a:spLocks noChangeArrowheads="1"/>
          </p:cNvSpPr>
          <p:nvPr/>
        </p:nvSpPr>
        <p:spPr bwMode="auto">
          <a:xfrm>
            <a:off x="428596" y="714356"/>
            <a:ext cx="8215370" cy="500066"/>
          </a:xfrm>
          <a:prstGeom prst="roundRect">
            <a:avLst>
              <a:gd name="adj" fmla="val 0"/>
            </a:avLst>
          </a:prstGeom>
          <a:ln w="28575">
            <a:solidFill>
              <a:schemeClr val="accent1">
                <a:lumMod val="75000"/>
              </a:schemeClr>
            </a:solidFill>
            <a:headEnd/>
            <a:tailEnd/>
          </a:ln>
        </p:spPr>
        <p:style>
          <a:lnRef idx="2">
            <a:schemeClr val="accent1"/>
          </a:lnRef>
          <a:fillRef idx="1">
            <a:schemeClr val="lt1"/>
          </a:fillRef>
          <a:effectRef idx="0">
            <a:schemeClr val="accent1"/>
          </a:effectRef>
          <a:fontRef idx="minor">
            <a:schemeClr val="dk1"/>
          </a:fontRef>
        </p:style>
        <p:txBody>
          <a:bodyPr/>
          <a:lstStyle/>
          <a:p>
            <a:pPr algn="ctr" eaLnBrk="1" hangingPunct="1"/>
            <a:r>
              <a:rPr lang="pl-PL" sz="2200" dirty="0">
                <a:ln>
                  <a:solidFill>
                    <a:srgbClr val="0070C0"/>
                  </a:solidFill>
                </a:ln>
                <a:solidFill>
                  <a:srgbClr val="0070C0"/>
                </a:solidFill>
                <a:latin typeface="Arial Narrow" pitchFamily="34" charset="0"/>
                <a:hlinkClick r:id="rId4"/>
              </a:rPr>
              <a:t>http://steelstainless.staging.steel-sci.org/media/1479/dmsss4-polish.pdf</a:t>
            </a:r>
            <a:endParaRPr lang="en-US" altLang="pl-PL" sz="2200" dirty="0">
              <a:ln>
                <a:solidFill>
                  <a:srgbClr val="0070C0"/>
                </a:solidFill>
              </a:ln>
              <a:solidFill>
                <a:srgbClr val="0070C0"/>
              </a:solidFill>
              <a:latin typeface="Arial Narrow" pitchFamily="34" charset="0"/>
            </a:endParaRPr>
          </a:p>
        </p:txBody>
      </p:sp>
      <p:sp>
        <p:nvSpPr>
          <p:cNvPr id="13" name="Prostokąt 12"/>
          <p:cNvSpPr/>
          <p:nvPr/>
        </p:nvSpPr>
        <p:spPr>
          <a:xfrm>
            <a:off x="4143372" y="1357298"/>
            <a:ext cx="4572000" cy="5355312"/>
          </a:xfrm>
          <a:prstGeom prst="rect">
            <a:avLst/>
          </a:prstGeom>
          <a:solidFill>
            <a:schemeClr val="bg1"/>
          </a:solidFill>
          <a:ln w="15875">
            <a:solidFill>
              <a:schemeClr val="accent1">
                <a:lumMod val="75000"/>
              </a:schemeClr>
            </a:solidFill>
          </a:ln>
        </p:spPr>
        <p:txBody>
          <a:bodyPr wrap="square">
            <a:spAutoFit/>
          </a:bodyPr>
          <a:lstStyle/>
          <a:p>
            <a:pPr algn="just"/>
            <a:r>
              <a:rPr lang="pl-PL" sz="1800" dirty="0">
                <a:latin typeface="Arial Narrow" pitchFamily="34" charset="0"/>
              </a:rPr>
              <a:t>Przedmowa do wydania czwartego </a:t>
            </a:r>
          </a:p>
          <a:p>
            <a:pPr algn="just"/>
            <a:r>
              <a:rPr lang="pl-PL" sz="1350" dirty="0">
                <a:latin typeface="Arial Narrow" pitchFamily="34" charset="0"/>
              </a:rPr>
              <a:t>Niniejsze wydanie czwarte Podręcznika projektowania zostało przygotowane przez Nancy </a:t>
            </a:r>
            <a:r>
              <a:rPr lang="pl-PL" sz="1350" dirty="0" err="1">
                <a:latin typeface="Arial Narrow" pitchFamily="34" charset="0"/>
              </a:rPr>
              <a:t>Baddoo</a:t>
            </a:r>
            <a:r>
              <a:rPr lang="pl-PL" sz="1350" dirty="0">
                <a:latin typeface="Arial Narrow" pitchFamily="34" charset="0"/>
              </a:rPr>
              <a:t> ze Steel Construction </a:t>
            </a:r>
            <a:r>
              <a:rPr lang="pl-PL" sz="1350" dirty="0" err="1">
                <a:latin typeface="Arial Narrow" pitchFamily="34" charset="0"/>
              </a:rPr>
              <a:t>Institute</a:t>
            </a:r>
            <a:r>
              <a:rPr lang="pl-PL" sz="1350" dirty="0">
                <a:latin typeface="Arial Narrow" pitchFamily="34" charset="0"/>
              </a:rPr>
              <a:t> w ramach projektu Funduszu Badawczego Węgla i Stali Promocja najnowszych wytycznych Eurokodów dotyczących konstrukcyjnych stali nierdzewnych (</a:t>
            </a:r>
            <a:r>
              <a:rPr lang="pl-PL" sz="1350" dirty="0" err="1">
                <a:latin typeface="Arial Narrow" pitchFamily="34" charset="0"/>
              </a:rPr>
              <a:t>PUREST</a:t>
            </a:r>
            <a:r>
              <a:rPr lang="pl-PL" sz="1350" dirty="0">
                <a:latin typeface="Arial Narrow" pitchFamily="34" charset="0"/>
              </a:rPr>
              <a:t>) (grant 709600). </a:t>
            </a:r>
          </a:p>
          <a:p>
            <a:pPr algn="just"/>
            <a:r>
              <a:rPr lang="pl-PL" sz="1350" dirty="0">
                <a:latin typeface="Arial Narrow" pitchFamily="34" charset="0"/>
              </a:rPr>
              <a:t>W niniejszej wersji poddano gruntownej korekcie wydanie trzecie oraz wprowadzono uaktualnienia, takie jak: </a:t>
            </a:r>
          </a:p>
          <a:p>
            <a:pPr algn="just"/>
            <a:r>
              <a:rPr lang="pl-PL" sz="1350" dirty="0">
                <a:latin typeface="Arial Narrow" pitchFamily="34" charset="0"/>
              </a:rPr>
              <a:t>• uwzględnienie poprawki do PN-EN 1993-1-4 z 2015 r., </a:t>
            </a:r>
          </a:p>
          <a:p>
            <a:pPr algn="just"/>
            <a:r>
              <a:rPr lang="pl-PL" sz="1350" dirty="0">
                <a:latin typeface="Arial Narrow" pitchFamily="34" charset="0"/>
              </a:rPr>
              <a:t>• włączenie ferrytycznych stali nierdzewnych, na podstawie pracy Zastosowania konstrukcyjne ferrytycznych stali nierdzewnych (</a:t>
            </a:r>
            <a:r>
              <a:rPr lang="pl-PL" sz="1350" dirty="0" err="1">
                <a:latin typeface="Arial Narrow" pitchFamily="34" charset="0"/>
              </a:rPr>
              <a:t>SAFSS</a:t>
            </a:r>
            <a:r>
              <a:rPr lang="pl-PL" sz="1350" dirty="0">
                <a:latin typeface="Arial Narrow" pitchFamily="34" charset="0"/>
              </a:rPr>
              <a:t>), projekt (RFSR-CT-2010-00026), </a:t>
            </a:r>
          </a:p>
          <a:p>
            <a:pPr algn="just"/>
            <a:r>
              <a:rPr lang="pl-PL" sz="1350" dirty="0">
                <a:latin typeface="Arial Narrow" pitchFamily="34" charset="0"/>
              </a:rPr>
              <a:t>• dodanie nowych danych dotyczących termicznych i mechanicznych właściwości stali nierdzewnych w sytuacji pożarowej, </a:t>
            </a:r>
          </a:p>
          <a:p>
            <a:pPr algn="just"/>
            <a:r>
              <a:rPr lang="pl-PL" sz="1350" dirty="0">
                <a:latin typeface="Arial Narrow" pitchFamily="34" charset="0"/>
              </a:rPr>
              <a:t>• uaktualnienie danych, zasad projektowania i odnośników do aktualnych wersji norm europejskich, z uwzględnieniem PN-EN 10088, 1993 oraz PN-EN 1090, </a:t>
            </a:r>
          </a:p>
          <a:p>
            <a:pPr algn="just"/>
            <a:r>
              <a:rPr lang="pl-PL" sz="1350" dirty="0">
                <a:latin typeface="Arial Narrow" pitchFamily="34" charset="0"/>
              </a:rPr>
              <a:t>• dodanie załącznika dotyczącego modelowania materiałów, </a:t>
            </a:r>
          </a:p>
          <a:p>
            <a:pPr algn="just"/>
            <a:r>
              <a:rPr lang="pl-PL" sz="1350" dirty="0">
                <a:latin typeface="Arial Narrow" pitchFamily="34" charset="0"/>
              </a:rPr>
              <a:t>• dodanie załącznika zawierającego metodę obliczania zwiększenia wytrzymałości stali w wyniku obróbki plastycznej na zimno,</a:t>
            </a:r>
          </a:p>
          <a:p>
            <a:pPr algn="just"/>
            <a:r>
              <a:rPr lang="pl-PL" sz="1350" dirty="0">
                <a:latin typeface="Arial Narrow" pitchFamily="34" charset="0"/>
              </a:rPr>
              <a:t> • dodanie załącznika zawierającego mniej konserwatywne zasady projektowania, pozwalające wykorzystać zjawisko wzmocnienia materiału z zastosowaniem metody </a:t>
            </a:r>
            <a:r>
              <a:rPr lang="pl-PL" sz="1350" dirty="0" err="1">
                <a:latin typeface="Arial Narrow" pitchFamily="34" charset="0"/>
              </a:rPr>
              <a:t>Continuous</a:t>
            </a:r>
            <a:r>
              <a:rPr lang="pl-PL" sz="1350" dirty="0">
                <a:latin typeface="Arial Narrow" pitchFamily="34" charset="0"/>
              </a:rPr>
              <a:t> </a:t>
            </a:r>
            <a:r>
              <a:rPr lang="pl-PL" sz="1350" dirty="0" err="1">
                <a:latin typeface="Arial Narrow" pitchFamily="34" charset="0"/>
              </a:rPr>
              <a:t>Strength</a:t>
            </a:r>
            <a:r>
              <a:rPr lang="pl-PL" sz="1350" dirty="0">
                <a:latin typeface="Arial Narrow" pitchFamily="34" charset="0"/>
              </a:rPr>
              <a:t> </a:t>
            </a:r>
            <a:r>
              <a:rPr lang="pl-PL" sz="1350" dirty="0" err="1">
                <a:latin typeface="Arial Narrow" pitchFamily="34" charset="0"/>
              </a:rPr>
              <a:t>Method</a:t>
            </a:r>
            <a:endParaRPr lang="pl-PL" sz="1350" dirty="0">
              <a:latin typeface="Arial Narrow" pitchFamily="34" charset="0"/>
            </a:endParaRPr>
          </a:p>
        </p:txBody>
      </p:sp>
    </p:spTree>
  </p:cSld>
  <p:clrMapOvr>
    <a:masterClrMapping/>
  </p:clrMapOvr>
  <p:transition>
    <p:cover dir="lu"/>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3"/>
          <p:cNvSpPr txBox="1">
            <a:spLocks/>
          </p:cNvSpPr>
          <p:nvPr/>
        </p:nvSpPr>
        <p:spPr bwMode="auto">
          <a:xfrm>
            <a:off x="8429652" y="6286520"/>
            <a:ext cx="600076"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3FD731D-D64F-4ECB-97B9-7189CBA0E703}" type="slidenum">
              <a:rPr kumimoji="0" lang="en-GB" sz="2000" b="1" i="0" u="none" strike="noStrike" kern="1200" cap="none" spc="0" normalizeH="0" baseline="0" noProof="0" smtClean="0">
                <a:ln>
                  <a:noFill/>
                </a:ln>
                <a:solidFill>
                  <a:schemeClr val="tx1"/>
                </a:solidFill>
                <a:effectLst/>
                <a:uLnTx/>
                <a:uFillTx/>
                <a:latin typeface="Georgia"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79</a:t>
            </a:fld>
            <a:endParaRPr kumimoji="0" lang="en-GB" sz="2000" b="1" i="0" u="none" strike="noStrike" kern="1200" cap="none" spc="0" normalizeH="0" baseline="0" noProof="0" dirty="0">
              <a:ln>
                <a:noFill/>
              </a:ln>
              <a:solidFill>
                <a:schemeClr val="tx1"/>
              </a:solidFill>
              <a:effectLst/>
              <a:uLnTx/>
              <a:uFillTx/>
              <a:latin typeface="Georgia" pitchFamily="18" charset="0"/>
              <a:ea typeface="+mn-ea"/>
              <a:cs typeface="+mn-cs"/>
            </a:endParaRPr>
          </a:p>
        </p:txBody>
      </p:sp>
      <p:cxnSp>
        <p:nvCxnSpPr>
          <p:cNvPr id="10" name="Łącznik prosty 9"/>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12"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ze stali nierdzewnych</a:t>
            </a:r>
          </a:p>
        </p:txBody>
      </p:sp>
      <p:sp>
        <p:nvSpPr>
          <p:cNvPr id="5" name="Line 5"/>
          <p:cNvSpPr>
            <a:spLocks noChangeShapeType="1"/>
          </p:cNvSpPr>
          <p:nvPr/>
        </p:nvSpPr>
        <p:spPr bwMode="auto">
          <a:xfrm>
            <a:off x="428595" y="6072169"/>
            <a:ext cx="8429655" cy="19"/>
          </a:xfrm>
          <a:prstGeom prst="line">
            <a:avLst/>
          </a:prstGeom>
          <a:noFill/>
          <a:ln w="19050">
            <a:solidFill>
              <a:schemeClr val="tx1"/>
            </a:solidFill>
            <a:round/>
            <a:headEnd/>
            <a:tailEnd/>
          </a:ln>
        </p:spPr>
        <p:txBody>
          <a:bodyPr wrap="square">
            <a:spAutoFit/>
          </a:bodyPr>
          <a:lstStyle/>
          <a:p>
            <a:endParaRPr lang="pl-PL"/>
          </a:p>
        </p:txBody>
      </p:sp>
      <p:sp>
        <p:nvSpPr>
          <p:cNvPr id="6" name="Rectangle 1"/>
          <p:cNvSpPr>
            <a:spLocks noChangeArrowheads="1"/>
          </p:cNvSpPr>
          <p:nvPr/>
        </p:nvSpPr>
        <p:spPr bwMode="auto">
          <a:xfrm>
            <a:off x="500005" y="1500157"/>
            <a:ext cx="8143932" cy="24622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200" b="1" i="0" u="none" strike="noStrike" cap="none" normalizeH="0" baseline="0" dirty="0">
                <a:ln>
                  <a:noFill/>
                </a:ln>
                <a:solidFill>
                  <a:srgbClr val="000000"/>
                </a:solidFill>
                <a:effectLst/>
                <a:latin typeface="Arial Narrow" pitchFamily="34" charset="0"/>
                <a:ea typeface="Arial Unicode MS" pitchFamily="34" charset="-128"/>
                <a:cs typeface="Arial Unicode MS" pitchFamily="34" charset="-128"/>
              </a:rPr>
              <a:t>Kryteria oceniane w procedurze</a:t>
            </a:r>
            <a:r>
              <a:rPr kumimoji="0" lang="pl-PL" sz="2200" b="1" i="0" u="none" strike="noStrike" cap="none" normalizeH="0" dirty="0">
                <a:ln>
                  <a:noFill/>
                </a:ln>
                <a:solidFill>
                  <a:srgbClr val="000000"/>
                </a:solidFill>
                <a:effectLst/>
                <a:latin typeface="Arial Narrow" pitchFamily="34" charset="0"/>
                <a:ea typeface="Arial Unicode MS" pitchFamily="34" charset="-128"/>
                <a:cs typeface="Arial Unicode MS" pitchFamily="34" charset="-128"/>
              </a:rPr>
              <a:t> </a:t>
            </a:r>
            <a:r>
              <a:rPr kumimoji="0" lang="pl-PL" sz="2200" b="1" i="0" u="none" strike="noStrike" cap="none" normalizeH="0" baseline="0" dirty="0">
                <a:ln>
                  <a:noFill/>
                </a:ln>
                <a:solidFill>
                  <a:srgbClr val="000000"/>
                </a:solidFill>
                <a:effectLst/>
                <a:latin typeface="Arial Narrow" pitchFamily="34" charset="0"/>
                <a:ea typeface="Arial Unicode MS" pitchFamily="34" charset="-128"/>
                <a:cs typeface="Arial Unicode MS" pitchFamily="34" charset="-128"/>
              </a:rPr>
              <a:t>doboru optymalnego gatunku stali nierdzewnej do zastosowań niekonstrukcyjnych-estetycznych: </a:t>
            </a:r>
            <a:endParaRPr kumimoji="0" lang="pl-PL" sz="2200" b="1" i="0" u="none" strike="noStrike" cap="none" normalizeH="0" baseline="0" dirty="0">
              <a:ln>
                <a:noFill/>
              </a:ln>
              <a:solidFill>
                <a:schemeClr val="tx1"/>
              </a:solidFill>
              <a:effectLst/>
              <a:latin typeface="Arial Narrow" pitchFamily="34" charset="0"/>
              <a:ea typeface="Arial Unicode MS" pitchFamily="34" charset="-128"/>
              <a:cs typeface="Arial Unicode MS" pitchFamily="34" charset="-128"/>
            </a:endParaRPr>
          </a:p>
          <a:p>
            <a:pPr marL="400050" marR="0" lvl="0" indent="-400050" algn="l" defTabSz="914400" rtl="0" eaLnBrk="0" fontAlgn="base" latinLnBrk="0" hangingPunct="0">
              <a:lnSpc>
                <a:spcPct val="100000"/>
              </a:lnSpc>
              <a:spcBef>
                <a:spcPct val="0"/>
              </a:spcBef>
              <a:spcAft>
                <a:spcPct val="0"/>
              </a:spcAft>
              <a:buClrTx/>
              <a:buSzTx/>
              <a:buFont typeface="+mj-lt"/>
              <a:buAutoNum type="romanLcPeriod"/>
              <a:tabLst/>
            </a:pPr>
            <a:r>
              <a:rPr kumimoji="0" lang="pl-PL" sz="2200" b="1" i="0" u="none" strike="noStrike" cap="none" normalizeH="0" baseline="0" dirty="0">
                <a:ln>
                  <a:noFill/>
                </a:ln>
                <a:solidFill>
                  <a:srgbClr val="000000"/>
                </a:solidFill>
                <a:effectLst/>
                <a:latin typeface="Arial Narrow" pitchFamily="34" charset="0"/>
                <a:ea typeface="Arial Unicode MS" pitchFamily="34" charset="-128"/>
                <a:cs typeface="Arial Unicode MS" pitchFamily="34" charset="-128"/>
              </a:rPr>
              <a:t>Zanieczyszczenie środowiska.</a:t>
            </a:r>
            <a:endParaRPr kumimoji="0" lang="pl-PL" sz="2200" b="1" i="0" u="none" strike="noStrike" cap="none" normalizeH="0" baseline="0" dirty="0">
              <a:ln>
                <a:noFill/>
              </a:ln>
              <a:solidFill>
                <a:schemeClr val="tx1"/>
              </a:solidFill>
              <a:effectLst/>
              <a:latin typeface="Arial Narrow" pitchFamily="34" charset="0"/>
              <a:ea typeface="Arial Unicode MS" pitchFamily="34" charset="-128"/>
              <a:cs typeface="Arial Unicode MS" pitchFamily="34" charset="-128"/>
            </a:endParaRPr>
          </a:p>
          <a:p>
            <a:pPr marL="400050" marR="0" lvl="0" indent="-400050" algn="l" defTabSz="914400" rtl="0" eaLnBrk="0" fontAlgn="base" latinLnBrk="0" hangingPunct="0">
              <a:lnSpc>
                <a:spcPct val="100000"/>
              </a:lnSpc>
              <a:spcBef>
                <a:spcPct val="0"/>
              </a:spcBef>
              <a:spcAft>
                <a:spcPct val="0"/>
              </a:spcAft>
              <a:buClrTx/>
              <a:buSzTx/>
              <a:buFont typeface="+mj-lt"/>
              <a:buAutoNum type="romanLcPeriod"/>
              <a:tabLst/>
            </a:pPr>
            <a:r>
              <a:rPr kumimoji="0" lang="pl-PL" sz="2200" b="1" i="0" u="none" strike="noStrike" cap="none" normalizeH="0" baseline="0" dirty="0">
                <a:ln>
                  <a:noFill/>
                </a:ln>
                <a:solidFill>
                  <a:srgbClr val="000000"/>
                </a:solidFill>
                <a:effectLst/>
                <a:latin typeface="Arial Narrow" pitchFamily="34" charset="0"/>
                <a:ea typeface="Arial Unicode MS" pitchFamily="34" charset="-128"/>
                <a:cs typeface="Arial Unicode MS" pitchFamily="34" charset="-128"/>
              </a:rPr>
              <a:t>Oddziaływanie warunków morskich i soli drogowej.</a:t>
            </a:r>
            <a:endParaRPr kumimoji="0" lang="pl-PL" sz="2200" b="1" i="0" u="none" strike="noStrike" cap="none" normalizeH="0" baseline="0" dirty="0">
              <a:ln>
                <a:noFill/>
              </a:ln>
              <a:solidFill>
                <a:schemeClr val="tx1"/>
              </a:solidFill>
              <a:effectLst/>
              <a:latin typeface="Arial Narrow" pitchFamily="34" charset="0"/>
              <a:ea typeface="Arial Unicode MS" pitchFamily="34" charset="-128"/>
              <a:cs typeface="Arial Unicode MS" pitchFamily="34" charset="-128"/>
            </a:endParaRPr>
          </a:p>
          <a:p>
            <a:pPr marL="400050" marR="0" lvl="0" indent="-400050" algn="l" defTabSz="914400" rtl="0" eaLnBrk="0" fontAlgn="base" latinLnBrk="0" hangingPunct="0">
              <a:lnSpc>
                <a:spcPct val="100000"/>
              </a:lnSpc>
              <a:spcBef>
                <a:spcPct val="0"/>
              </a:spcBef>
              <a:spcAft>
                <a:spcPct val="0"/>
              </a:spcAft>
              <a:buClrTx/>
              <a:buSzTx/>
              <a:buFont typeface="+mj-lt"/>
              <a:buAutoNum type="romanLcPeriod"/>
              <a:tabLst/>
            </a:pPr>
            <a:r>
              <a:rPr kumimoji="0" lang="pl-PL" sz="2200" b="1" i="0" u="none" strike="noStrike" cap="none" normalizeH="0" baseline="0" dirty="0">
                <a:ln>
                  <a:noFill/>
                </a:ln>
                <a:solidFill>
                  <a:srgbClr val="000000"/>
                </a:solidFill>
                <a:effectLst/>
                <a:latin typeface="Arial Narrow" pitchFamily="34" charset="0"/>
                <a:ea typeface="Arial Unicode MS" pitchFamily="34" charset="-128"/>
                <a:cs typeface="Arial Unicode MS" pitchFamily="34" charset="-128"/>
              </a:rPr>
              <a:t>Lokalny charakter klimatu.</a:t>
            </a:r>
            <a:endParaRPr kumimoji="0" lang="pl-PL" sz="2200" b="1" i="0" u="none" strike="noStrike" cap="none" normalizeH="0" baseline="0" dirty="0">
              <a:ln>
                <a:noFill/>
              </a:ln>
              <a:solidFill>
                <a:schemeClr val="tx1"/>
              </a:solidFill>
              <a:effectLst/>
              <a:latin typeface="Arial Narrow" pitchFamily="34" charset="0"/>
              <a:ea typeface="Arial Unicode MS" pitchFamily="34" charset="-128"/>
              <a:cs typeface="Arial Unicode MS" pitchFamily="34" charset="-128"/>
            </a:endParaRPr>
          </a:p>
          <a:p>
            <a:pPr marL="400050" marR="0" lvl="0" indent="-400050" algn="l" defTabSz="914400" rtl="0" eaLnBrk="0" fontAlgn="base" latinLnBrk="0" hangingPunct="0">
              <a:lnSpc>
                <a:spcPct val="100000"/>
              </a:lnSpc>
              <a:spcBef>
                <a:spcPct val="0"/>
              </a:spcBef>
              <a:spcAft>
                <a:spcPct val="0"/>
              </a:spcAft>
              <a:buClrTx/>
              <a:buSzTx/>
              <a:buFont typeface="+mj-lt"/>
              <a:buAutoNum type="romanLcPeriod"/>
              <a:tabLst/>
            </a:pPr>
            <a:r>
              <a:rPr kumimoji="0" lang="pl-PL" sz="2200" b="1" i="0" u="none" strike="noStrike" cap="none" normalizeH="0" baseline="0" dirty="0">
                <a:ln>
                  <a:noFill/>
                </a:ln>
                <a:solidFill>
                  <a:srgbClr val="000000"/>
                </a:solidFill>
                <a:effectLst/>
                <a:latin typeface="Arial Narrow" pitchFamily="34" charset="0"/>
                <a:ea typeface="Arial Unicode MS" pitchFamily="34" charset="-128"/>
                <a:cs typeface="Arial Unicode MS" pitchFamily="34" charset="-128"/>
              </a:rPr>
              <a:t>Charakterystyka projektu – uwarunkowania projektowe.</a:t>
            </a:r>
            <a:endParaRPr kumimoji="0" lang="pl-PL" sz="2200" b="1" i="0" u="none" strike="noStrike" cap="none" normalizeH="0" baseline="0" dirty="0">
              <a:ln>
                <a:noFill/>
              </a:ln>
              <a:solidFill>
                <a:schemeClr val="tx1"/>
              </a:solidFill>
              <a:effectLst/>
              <a:latin typeface="Arial Narrow" pitchFamily="34" charset="0"/>
              <a:ea typeface="Arial Unicode MS" pitchFamily="34" charset="-128"/>
              <a:cs typeface="Arial Unicode MS" pitchFamily="34" charset="-128"/>
            </a:endParaRPr>
          </a:p>
          <a:p>
            <a:pPr marL="400050" marR="0" lvl="0" indent="-400050" algn="l" defTabSz="914400" rtl="0" eaLnBrk="0" fontAlgn="base" latinLnBrk="0" hangingPunct="0">
              <a:lnSpc>
                <a:spcPct val="100000"/>
              </a:lnSpc>
              <a:spcBef>
                <a:spcPct val="0"/>
              </a:spcBef>
              <a:spcAft>
                <a:spcPts val="600"/>
              </a:spcAft>
              <a:buClrTx/>
              <a:buSzTx/>
              <a:buFont typeface="+mj-lt"/>
              <a:buAutoNum type="romanLcPeriod"/>
              <a:tabLst/>
            </a:pPr>
            <a:r>
              <a:rPr kumimoji="0" lang="pl-PL" sz="2200" b="1" i="0" u="none" strike="noStrike" cap="none" normalizeH="0" baseline="0" dirty="0">
                <a:ln>
                  <a:noFill/>
                </a:ln>
                <a:solidFill>
                  <a:srgbClr val="000000"/>
                </a:solidFill>
                <a:effectLst/>
                <a:latin typeface="Arial Narrow" pitchFamily="34" charset="0"/>
                <a:ea typeface="Arial Unicode MS" pitchFamily="34" charset="-128"/>
                <a:cs typeface="Arial Unicode MS" pitchFamily="34" charset="-128"/>
              </a:rPr>
              <a:t>Harmonogram konserwacji.</a:t>
            </a:r>
          </a:p>
        </p:txBody>
      </p:sp>
      <p:sp>
        <p:nvSpPr>
          <p:cNvPr id="7" name="Rectangle 1"/>
          <p:cNvSpPr>
            <a:spLocks noChangeArrowheads="1"/>
          </p:cNvSpPr>
          <p:nvPr/>
        </p:nvSpPr>
        <p:spPr bwMode="auto">
          <a:xfrm>
            <a:off x="428596" y="857232"/>
            <a:ext cx="8215313" cy="461665"/>
          </a:xfrm>
          <a:prstGeom prst="rect">
            <a:avLst/>
          </a:prstGeom>
          <a:solidFill>
            <a:srgbClr val="00B0F0">
              <a:alpha val="32000"/>
            </a:srgbClr>
          </a:solidFill>
          <a:ln w="15875">
            <a:solidFill>
              <a:schemeClr val="tx1"/>
            </a:solidFill>
            <a:headEnd/>
            <a:tailEnd/>
          </a:ln>
        </p:spPr>
        <p:style>
          <a:lnRef idx="1">
            <a:schemeClr val="accent1"/>
          </a:lnRef>
          <a:fillRef idx="2">
            <a:schemeClr val="accent1"/>
          </a:fillRef>
          <a:effectRef idx="1">
            <a:schemeClr val="accent1"/>
          </a:effectRef>
          <a:fontRef idx="minor">
            <a:schemeClr val="dk1"/>
          </a:fontRef>
        </p:style>
        <p:txBody>
          <a:bodyPr wrap="square" anchor="ctr">
            <a:spAutoFit/>
          </a:bodyPr>
          <a:lstStyle/>
          <a:p>
            <a:pPr algn="ctr" eaLnBrk="1" hangingPunct="1"/>
            <a:r>
              <a:rPr lang="pl-PL" altLang="pl-PL" sz="2400" b="1" dirty="0">
                <a:latin typeface="Arial Narrow" pitchFamily="34" charset="0"/>
                <a:cs typeface="Arial" pitchFamily="34" charset="0"/>
              </a:rPr>
              <a:t>Dobór gatunku stali nierdzewnej do aplikacji niekonstrukcyjnych</a:t>
            </a:r>
          </a:p>
        </p:txBody>
      </p:sp>
      <p:sp>
        <p:nvSpPr>
          <p:cNvPr id="9" name="Rectangle 1"/>
          <p:cNvSpPr>
            <a:spLocks noChangeArrowheads="1"/>
          </p:cNvSpPr>
          <p:nvPr/>
        </p:nvSpPr>
        <p:spPr bwMode="auto">
          <a:xfrm>
            <a:off x="428567" y="3857611"/>
            <a:ext cx="4214842"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00050" marR="0" lvl="0" indent="-400050" algn="l" defTabSz="914400" rtl="0" eaLnBrk="0" fontAlgn="base" latinLnBrk="0" hangingPunct="0">
              <a:lnSpc>
                <a:spcPct val="100000"/>
              </a:lnSpc>
              <a:spcBef>
                <a:spcPct val="0"/>
              </a:spcBef>
              <a:spcAft>
                <a:spcPct val="0"/>
              </a:spcAft>
              <a:buClrTx/>
              <a:buSzTx/>
              <a:tabLst/>
            </a:pPr>
            <a:r>
              <a:rPr lang="pl-PL" sz="2200" b="1" dirty="0">
                <a:solidFill>
                  <a:srgbClr val="FF0000"/>
                </a:solidFill>
                <a:latin typeface="Arial Narrow" pitchFamily="34" charset="0"/>
                <a:ea typeface="Arial Unicode MS" pitchFamily="34" charset="-128"/>
                <a:cs typeface="Arial Unicode MS" pitchFamily="34" charset="-128"/>
              </a:rPr>
              <a:t>Gdzie szukać wytycznych i zaleceń?</a:t>
            </a:r>
          </a:p>
          <a:p>
            <a:pPr marL="514350" marR="0" lvl="0" indent="-514350" algn="l" defTabSz="914400" rtl="0" eaLnBrk="0" fontAlgn="base" latinLnBrk="0" hangingPunct="0">
              <a:lnSpc>
                <a:spcPct val="100000"/>
              </a:lnSpc>
              <a:spcBef>
                <a:spcPct val="0"/>
              </a:spcBef>
              <a:spcAft>
                <a:spcPct val="0"/>
              </a:spcAft>
              <a:buClrTx/>
              <a:buSzTx/>
              <a:buFont typeface="+mj-lt"/>
              <a:buAutoNum type="romanLcPeriod"/>
              <a:tabLst/>
            </a:pPr>
            <a:r>
              <a:rPr lang="pl-PL" sz="2200" b="1" dirty="0">
                <a:solidFill>
                  <a:srgbClr val="000000"/>
                </a:solidFill>
                <a:latin typeface="Arial Narrow" pitchFamily="34" charset="0"/>
                <a:ea typeface="Arial Unicode MS" pitchFamily="34" charset="-128"/>
                <a:cs typeface="Arial Unicode MS" pitchFamily="34" charset="-128"/>
              </a:rPr>
              <a:t>PN-EN 1993-1-4: Tabl. A1</a:t>
            </a:r>
            <a:endParaRPr kumimoji="0" lang="pl-PL" sz="2200" b="1" i="0" u="none" strike="noStrike" cap="none" normalizeH="0" baseline="0" dirty="0">
              <a:ln>
                <a:noFill/>
              </a:ln>
              <a:solidFill>
                <a:schemeClr val="tx1"/>
              </a:solidFill>
              <a:effectLst/>
              <a:latin typeface="Arial Narrow" pitchFamily="34" charset="0"/>
              <a:ea typeface="Arial Unicode MS" pitchFamily="34" charset="-128"/>
              <a:cs typeface="Arial Unicode MS" pitchFamily="34" charset="-128"/>
            </a:endParaRPr>
          </a:p>
        </p:txBody>
      </p:sp>
      <p:sp>
        <p:nvSpPr>
          <p:cNvPr id="11" name="Rectangle 1"/>
          <p:cNvSpPr>
            <a:spLocks noChangeArrowheads="1"/>
          </p:cNvSpPr>
          <p:nvPr/>
        </p:nvSpPr>
        <p:spPr bwMode="auto">
          <a:xfrm>
            <a:off x="428567" y="4500553"/>
            <a:ext cx="500066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514350" eaLnBrk="0" fontAlgn="base" hangingPunct="0">
              <a:spcBef>
                <a:spcPct val="0"/>
              </a:spcBef>
              <a:spcAft>
                <a:spcPct val="0"/>
              </a:spcAft>
              <a:buFont typeface="+mj-lt"/>
              <a:buAutoNum type="romanLcPeriod" startAt="2"/>
              <a:tabLst>
                <a:tab pos="514800" algn="l"/>
              </a:tabLst>
            </a:pPr>
            <a:r>
              <a:rPr lang="pl-PL" sz="2200" b="1" dirty="0">
                <a:solidFill>
                  <a:srgbClr val="000000"/>
                </a:solidFill>
                <a:latin typeface="Arial Narrow" pitchFamily="34" charset="0"/>
                <a:ea typeface="Arial Unicode MS" pitchFamily="34" charset="-128"/>
                <a:cs typeface="Arial Unicode MS" pitchFamily="34" charset="-128"/>
              </a:rPr>
              <a:t>Międzynarodowe Stowarzyszenie 	Molibdenu (</a:t>
            </a:r>
            <a:r>
              <a:rPr lang="pl-PL" sz="2200" b="1" dirty="0" err="1">
                <a:solidFill>
                  <a:srgbClr val="000000"/>
                </a:solidFill>
                <a:latin typeface="Arial Narrow" pitchFamily="34" charset="0"/>
                <a:ea typeface="Arial Unicode MS" pitchFamily="34" charset="-128"/>
                <a:cs typeface="Arial Unicode MS" pitchFamily="34" charset="-128"/>
              </a:rPr>
              <a:t>IMOA</a:t>
            </a:r>
            <a:r>
              <a:rPr lang="pl-PL" sz="2200" b="1" dirty="0">
                <a:solidFill>
                  <a:srgbClr val="000000"/>
                </a:solidFill>
                <a:latin typeface="Arial Narrow" pitchFamily="34" charset="0"/>
                <a:ea typeface="Arial Unicode MS" pitchFamily="34" charset="-128"/>
                <a:cs typeface="Arial Unicode MS" pitchFamily="34" charset="-128"/>
              </a:rPr>
              <a:t>) </a:t>
            </a:r>
          </a:p>
        </p:txBody>
      </p:sp>
      <p:sp>
        <p:nvSpPr>
          <p:cNvPr id="13" name="Rectangle 1"/>
          <p:cNvSpPr>
            <a:spLocks noChangeArrowheads="1"/>
          </p:cNvSpPr>
          <p:nvPr/>
        </p:nvSpPr>
        <p:spPr bwMode="auto">
          <a:xfrm>
            <a:off x="428567" y="5143495"/>
            <a:ext cx="4714908" cy="4308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514350" eaLnBrk="0" fontAlgn="base" hangingPunct="0">
              <a:spcBef>
                <a:spcPct val="0"/>
              </a:spcBef>
              <a:spcAft>
                <a:spcPct val="0"/>
              </a:spcAft>
              <a:buFont typeface="+mj-lt"/>
              <a:buAutoNum type="romanLcPeriod" startAt="3"/>
            </a:pPr>
            <a:r>
              <a:rPr lang="pl-PL" sz="2200" b="1" dirty="0">
                <a:solidFill>
                  <a:srgbClr val="000000"/>
                </a:solidFill>
                <a:latin typeface="Arial Narrow" pitchFamily="34" charset="0"/>
                <a:ea typeface="Arial Unicode MS" pitchFamily="34" charset="-128"/>
                <a:cs typeface="Arial Unicode MS" pitchFamily="34" charset="-128"/>
              </a:rPr>
              <a:t>Inżynieria i Budownictwo nr 6/2017 </a:t>
            </a:r>
          </a:p>
        </p:txBody>
      </p:sp>
      <p:pic>
        <p:nvPicPr>
          <p:cNvPr id="14" name="Picture 5"/>
          <p:cNvPicPr>
            <a:picLocks noChangeAspect="1" noChangeArrowheads="1"/>
          </p:cNvPicPr>
          <p:nvPr/>
        </p:nvPicPr>
        <p:blipFill>
          <a:blip r:embed="rId3"/>
          <a:srcRect l="27679" t="19286" r="30803" b="7142"/>
          <a:stretch>
            <a:fillRect/>
          </a:stretch>
        </p:blipFill>
        <p:spPr bwMode="auto">
          <a:xfrm>
            <a:off x="5000599" y="1571595"/>
            <a:ext cx="3429023" cy="4143404"/>
          </a:xfrm>
          <a:prstGeom prst="rect">
            <a:avLst/>
          </a:prstGeom>
          <a:ln>
            <a:headEnd/>
            <a:tailEnd/>
          </a:ln>
        </p:spPr>
        <p:style>
          <a:lnRef idx="2">
            <a:schemeClr val="accent1"/>
          </a:lnRef>
          <a:fillRef idx="1">
            <a:schemeClr val="lt1"/>
          </a:fillRef>
          <a:effectRef idx="0">
            <a:schemeClr val="accent1"/>
          </a:effectRef>
          <a:fontRef idx="minor">
            <a:schemeClr val="dk1"/>
          </a:fontRef>
        </p:style>
      </p:pic>
      <p:pic>
        <p:nvPicPr>
          <p:cNvPr id="15" name="Picture 2"/>
          <p:cNvPicPr>
            <a:picLocks noChangeAspect="1" noChangeArrowheads="1"/>
          </p:cNvPicPr>
          <p:nvPr/>
        </p:nvPicPr>
        <p:blipFill>
          <a:blip r:embed="rId4" cstate="print"/>
          <a:srcRect l="20982" t="22857" r="22321" b="16723"/>
          <a:stretch>
            <a:fillRect/>
          </a:stretch>
        </p:blipFill>
        <p:spPr bwMode="auto">
          <a:xfrm>
            <a:off x="5072037" y="3000355"/>
            <a:ext cx="3643338" cy="2857520"/>
          </a:xfrm>
          <a:prstGeom prst="rect">
            <a:avLst/>
          </a:prstGeom>
          <a:noFill/>
          <a:ln w="9525">
            <a:noFill/>
            <a:miter lim="800000"/>
            <a:headEnd/>
            <a:tailEnd/>
          </a:ln>
          <a:effectLst/>
        </p:spPr>
      </p:pic>
      <p:pic>
        <p:nvPicPr>
          <p:cNvPr id="16" name="Picture 4" descr="http://www.imoa.info/css/images/logo.gif">
            <a:hlinkClick r:id="rId5" tooltip="Home"/>
          </p:cNvPr>
          <p:cNvPicPr>
            <a:picLocks noChangeAspect="1" noChangeArrowheads="1"/>
          </p:cNvPicPr>
          <p:nvPr/>
        </p:nvPicPr>
        <p:blipFill>
          <a:blip r:embed="rId6"/>
          <a:srcRect/>
          <a:stretch>
            <a:fillRect/>
          </a:stretch>
        </p:blipFill>
        <p:spPr bwMode="auto">
          <a:xfrm>
            <a:off x="6566024" y="5000619"/>
            <a:ext cx="2149351" cy="852330"/>
          </a:xfrm>
          <a:prstGeom prst="rect">
            <a:avLst/>
          </a:prstGeom>
          <a:noFill/>
        </p:spPr>
      </p:pic>
      <p:pic>
        <p:nvPicPr>
          <p:cNvPr id="17" name="Obraz 16" descr="skan336.jpg"/>
          <p:cNvPicPr>
            <a:picLocks noChangeAspect="1"/>
          </p:cNvPicPr>
          <p:nvPr/>
        </p:nvPicPr>
        <p:blipFill>
          <a:blip r:embed="rId7" cstate="print"/>
          <a:srcRect l="2916" t="3518" r="16896" b="81555"/>
          <a:stretch>
            <a:fillRect/>
          </a:stretch>
        </p:blipFill>
        <p:spPr>
          <a:xfrm>
            <a:off x="5214913" y="4786305"/>
            <a:ext cx="3643337" cy="1207951"/>
          </a:xfrm>
          <a:prstGeom prst="rect">
            <a:avLst/>
          </a:prstGeom>
        </p:spPr>
        <p:style>
          <a:lnRef idx="2">
            <a:schemeClr val="accent1"/>
          </a:lnRef>
          <a:fillRef idx="1">
            <a:schemeClr val="lt1"/>
          </a:fillRef>
          <a:effectRef idx="0">
            <a:schemeClr val="accent1"/>
          </a:effectRef>
          <a:fontRef idx="minor">
            <a:schemeClr val="dk1"/>
          </a:fontRef>
        </p:style>
      </p:pic>
      <p:pic>
        <p:nvPicPr>
          <p:cNvPr id="18" name="Obraz 17" descr="skan335.jpg"/>
          <p:cNvPicPr>
            <a:picLocks noChangeAspect="1"/>
          </p:cNvPicPr>
          <p:nvPr/>
        </p:nvPicPr>
        <p:blipFill>
          <a:blip r:embed="rId8" cstate="print"/>
          <a:stretch>
            <a:fillRect/>
          </a:stretch>
        </p:blipFill>
        <p:spPr>
          <a:xfrm>
            <a:off x="5214913" y="3786173"/>
            <a:ext cx="3643338" cy="983256"/>
          </a:xfrm>
          <a:prstGeom prst="rect">
            <a:avLst/>
          </a:prstGeom>
        </p:spPr>
        <p:style>
          <a:lnRef idx="2">
            <a:schemeClr val="accent1"/>
          </a:lnRef>
          <a:fillRef idx="1">
            <a:schemeClr val="lt1"/>
          </a:fillRef>
          <a:effectRef idx="0">
            <a:schemeClr val="accent1"/>
          </a:effectRef>
          <a:fontRef idx="minor">
            <a:schemeClr val="dk1"/>
          </a:fontRef>
        </p:style>
      </p:pic>
      <p:sp>
        <p:nvSpPr>
          <p:cNvPr id="19" name="Rectangle 1"/>
          <p:cNvSpPr>
            <a:spLocks noChangeArrowheads="1"/>
          </p:cNvSpPr>
          <p:nvPr/>
        </p:nvSpPr>
        <p:spPr bwMode="auto">
          <a:xfrm>
            <a:off x="428567" y="5500685"/>
            <a:ext cx="5286412" cy="769441"/>
          </a:xfrm>
          <a:prstGeom prst="rect">
            <a:avLst/>
          </a:prstGeom>
          <a:ln>
            <a:noFill/>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indent="-514350" eaLnBrk="0" fontAlgn="base" hangingPunct="0">
              <a:spcBef>
                <a:spcPct val="0"/>
              </a:spcBef>
              <a:spcAft>
                <a:spcPct val="0"/>
              </a:spcAft>
              <a:buFont typeface="+mj-lt"/>
              <a:buAutoNum type="romanLcPeriod" startAt="4"/>
              <a:tabLst>
                <a:tab pos="504000" algn="l"/>
              </a:tabLst>
            </a:pPr>
            <a:r>
              <a:rPr lang="pl-PL" sz="2200" b="1" dirty="0">
                <a:solidFill>
                  <a:srgbClr val="000000"/>
                </a:solidFill>
                <a:latin typeface="Arial Narrow" pitchFamily="34" charset="0"/>
                <a:ea typeface="Arial Unicode MS" pitchFamily="34" charset="-128"/>
                <a:cs typeface="Arial Unicode MS" pitchFamily="34" charset="-128"/>
              </a:rPr>
              <a:t>Zapytać eksperta/analiza wcześniejszych    	podobnych udanych aplikacji/realizacji.</a:t>
            </a:r>
          </a:p>
        </p:txBody>
      </p:sp>
      <p:sp>
        <p:nvSpPr>
          <p:cNvPr id="20" name="Prostokąt 19"/>
          <p:cNvSpPr/>
          <p:nvPr/>
        </p:nvSpPr>
        <p:spPr>
          <a:xfrm>
            <a:off x="428596" y="6286520"/>
            <a:ext cx="7572428" cy="430887"/>
          </a:xfrm>
          <a:prstGeom prst="rect">
            <a:avLst/>
          </a:prstGeom>
          <a:solidFill>
            <a:schemeClr val="accent3"/>
          </a:solidFill>
        </p:spPr>
        <p:txBody>
          <a:bodyPr wrap="square">
            <a:spAutoFit/>
          </a:bodyPr>
          <a:lstStyle/>
          <a:p>
            <a:r>
              <a:rPr lang="pl-PL" sz="2200" dirty="0">
                <a:ln>
                  <a:solidFill>
                    <a:srgbClr val="CC0000"/>
                  </a:solidFill>
                </a:ln>
                <a:hlinkClick r:id="rId9"/>
              </a:rPr>
              <a:t>http://www.stalenierdzewne.pl/art/najnowsze?id_art=9</a:t>
            </a:r>
            <a:endParaRPr lang="pl-PL" sz="2200" dirty="0">
              <a:ln>
                <a:solidFill>
                  <a:srgbClr val="CC0000"/>
                </a:solidFill>
              </a:ln>
            </a:endParaRPr>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0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2000"/>
                                        <p:tgtEl>
                                          <p:spTgt spid="16"/>
                                        </p:tgtEl>
                                      </p:cBhvr>
                                    </p:animEffect>
                                  </p:childTnLst>
                                </p:cTn>
                              </p:par>
                              <p:par>
                                <p:cTn id="16" presetID="10"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2000"/>
                                        <p:tgtEl>
                                          <p:spTgt spid="1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2000"/>
                                        <p:tgtEl>
                                          <p:spTgt spid="17"/>
                                        </p:tgtEl>
                                      </p:cBhvr>
                                    </p:animEffect>
                                  </p:childTnLst>
                                </p:cTn>
                              </p:par>
                              <p:par>
                                <p:cTn id="27" presetID="10" presetClass="entr" presetSubtype="0"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2000"/>
                                        <p:tgtEl>
                                          <p:spTgt spid="1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20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9">
                                            <p:bg/>
                                          </p:spTgt>
                                        </p:tgtEl>
                                        <p:attrNameLst>
                                          <p:attrName>style.visibility</p:attrName>
                                        </p:attrNameLst>
                                      </p:cBhvr>
                                      <p:to>
                                        <p:strVal val="visible"/>
                                      </p:to>
                                    </p:set>
                                    <p:animEffect transition="in" filter="wipe(down)">
                                      <p:cBhvr>
                                        <p:cTn id="37" dur="500"/>
                                        <p:tgtEl>
                                          <p:spTgt spid="19">
                                            <p:bg/>
                                          </p:spTgt>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9">
                                            <p:txEl>
                                              <p:pRg st="0" end="0"/>
                                            </p:txEl>
                                          </p:spTgt>
                                        </p:tgtEl>
                                        <p:attrNameLst>
                                          <p:attrName>style.visibility</p:attrName>
                                        </p:attrNameLst>
                                      </p:cBhvr>
                                      <p:to>
                                        <p:strVal val="visible"/>
                                      </p:to>
                                    </p:set>
                                    <p:animEffect transition="in" filter="wipe(down)">
                                      <p:cBhvr>
                                        <p:cTn id="40" dur="500"/>
                                        <p:tgtEl>
                                          <p:spTgt spid="19">
                                            <p:txEl>
                                              <p:pRg st="0" end="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blinds(horizontal)">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P spid="19" grpId="0" build="allAtOnce" animBg="1"/>
      <p:bldP spid="20"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Podtytuł 60"/>
          <p:cNvSpPr>
            <a:spLocks noGrp="1"/>
          </p:cNvSpPr>
          <p:nvPr>
            <p:ph type="subTitle" idx="1"/>
          </p:nvPr>
        </p:nvSpPr>
        <p:spPr>
          <a:xfrm>
            <a:off x="5500694" y="4143380"/>
            <a:ext cx="2928958" cy="2214578"/>
          </a:xfrm>
          <a:solidFill>
            <a:schemeClr val="bg1"/>
          </a:solidFill>
        </p:spPr>
        <p:txBody>
          <a:bodyPr anchor="ctr"/>
          <a:lstStyle/>
          <a:p>
            <a:r>
              <a:rPr lang="pl-PL" sz="4800" b="1" dirty="0">
                <a:latin typeface="Arial Narrow" pitchFamily="34" charset="0"/>
              </a:rPr>
              <a:t>Dziękuję </a:t>
            </a:r>
          </a:p>
          <a:p>
            <a:pPr>
              <a:spcBef>
                <a:spcPts val="0"/>
              </a:spcBef>
            </a:pPr>
            <a:r>
              <a:rPr lang="pl-PL" sz="4400" b="1" dirty="0">
                <a:latin typeface="Arial Narrow" pitchFamily="34" charset="0"/>
              </a:rPr>
              <a:t>za uwagę </a:t>
            </a:r>
            <a:r>
              <a:rPr lang="pl-PL" sz="4400" b="1" dirty="0">
                <a:latin typeface="Arial Narrow" pitchFamily="34" charset="0"/>
                <a:sym typeface="Wingdings" pitchFamily="2" charset="2"/>
              </a:rPr>
              <a:t></a:t>
            </a:r>
            <a:r>
              <a:rPr lang="pl-PL" sz="4400" b="1" dirty="0">
                <a:latin typeface="Arial Narrow" pitchFamily="34" charset="0"/>
              </a:rPr>
              <a:t> </a:t>
            </a:r>
          </a:p>
          <a:p>
            <a:pPr>
              <a:spcBef>
                <a:spcPts val="0"/>
              </a:spcBef>
            </a:pPr>
            <a:endParaRPr lang="pl-PL" sz="1600" b="1" dirty="0">
              <a:latin typeface="Arial Narrow" pitchFamily="34" charset="0"/>
            </a:endParaRPr>
          </a:p>
          <a:p>
            <a:pPr algn="r">
              <a:spcBef>
                <a:spcPts val="0"/>
              </a:spcBef>
            </a:pPr>
            <a:r>
              <a:rPr lang="pl-PL" b="1" dirty="0">
                <a:latin typeface="Arial Black" pitchFamily="34" charset="0"/>
              </a:rPr>
              <a:t>©</a:t>
            </a:r>
            <a:r>
              <a:rPr lang="pl-PL" b="1" dirty="0">
                <a:latin typeface="Arial Narrow" pitchFamily="34" charset="0"/>
              </a:rPr>
              <a:t> </a:t>
            </a:r>
            <a:r>
              <a:rPr lang="pl-PL" sz="2700" b="1" dirty="0">
                <a:latin typeface="Arial Narrow" pitchFamily="34" charset="0"/>
              </a:rPr>
              <a:t> </a:t>
            </a:r>
            <a:r>
              <a:rPr lang="pl-PL" sz="2700" b="1" dirty="0" err="1">
                <a:latin typeface="Arial Narrow" pitchFamily="34" charset="0"/>
              </a:rPr>
              <a:t>WiesKu</a:t>
            </a:r>
            <a:endParaRPr lang="pl-PL" sz="2700" b="1" dirty="0">
              <a:latin typeface="Arial Narrow" pitchFamily="34" charset="0"/>
            </a:endParaRPr>
          </a:p>
        </p:txBody>
      </p:sp>
      <p:pic>
        <p:nvPicPr>
          <p:cNvPr id="141314" name="Picture 2" descr="D:\WiesKu\FOTO\KOMIN KOZIENICE\DSCF6641.JPG"/>
          <p:cNvPicPr>
            <a:picLocks noChangeAspect="1" noChangeArrowheads="1"/>
          </p:cNvPicPr>
          <p:nvPr/>
        </p:nvPicPr>
        <p:blipFill>
          <a:blip r:embed="rId3" cstate="print"/>
          <a:srcRect r="37063" b="18181"/>
          <a:stretch>
            <a:fillRect/>
          </a:stretch>
        </p:blipFill>
        <p:spPr bwMode="auto">
          <a:xfrm>
            <a:off x="571471" y="857232"/>
            <a:ext cx="2828317" cy="5429288"/>
          </a:xfrm>
          <a:prstGeom prst="rect">
            <a:avLst/>
          </a:prstGeom>
          <a:noFill/>
        </p:spPr>
      </p:pic>
      <p:pic>
        <p:nvPicPr>
          <p:cNvPr id="22" name="Picture 14" descr="D:\WiesKu\FUCHY\KOMIN MPEC DĘBICA\foto 2009\2009.08.20\PICT0955.JPG"/>
          <p:cNvPicPr>
            <a:picLocks noChangeAspect="1" noChangeArrowheads="1"/>
          </p:cNvPicPr>
          <p:nvPr/>
        </p:nvPicPr>
        <p:blipFill>
          <a:blip r:embed="rId4" cstate="print">
            <a:lum contrast="18000"/>
          </a:blip>
          <a:srcRect l="609" r="-824" b="25947"/>
          <a:stretch>
            <a:fillRect/>
          </a:stretch>
        </p:blipFill>
        <p:spPr bwMode="auto">
          <a:xfrm>
            <a:off x="3643306" y="4143380"/>
            <a:ext cx="1714512" cy="2185104"/>
          </a:xfrm>
          <a:prstGeom prst="rect">
            <a:avLst/>
          </a:prstGeom>
          <a:noFill/>
        </p:spPr>
      </p:pic>
      <p:sp>
        <p:nvSpPr>
          <p:cNvPr id="23" name="Symbol zastępczy numeru slajdu 3"/>
          <p:cNvSpPr>
            <a:spLocks noGrp="1"/>
          </p:cNvSpPr>
          <p:nvPr>
            <p:ph type="sldNum" sz="quarter" idx="12"/>
          </p:nvPr>
        </p:nvSpPr>
        <p:spPr>
          <a:xfrm>
            <a:off x="8429652" y="6286520"/>
            <a:ext cx="600076" cy="457200"/>
          </a:xfrm>
        </p:spPr>
        <p:txBody>
          <a:bodyPr/>
          <a:lstStyle/>
          <a:p>
            <a:pPr>
              <a:defRPr/>
            </a:pPr>
            <a:fld id="{53FD731D-D64F-4ECB-97B9-7189CBA0E703}" type="slidenum">
              <a:rPr lang="en-GB" sz="2000" b="1" smtClean="0">
                <a:latin typeface="Georgia" pitchFamily="18" charset="0"/>
              </a:rPr>
              <a:pPr>
                <a:defRPr/>
              </a:pPr>
              <a:t>80</a:t>
            </a:fld>
            <a:endParaRPr lang="en-GB" sz="2000" b="1" dirty="0">
              <a:latin typeface="Georgia" pitchFamily="18" charset="0"/>
            </a:endParaRPr>
          </a:p>
        </p:txBody>
      </p:sp>
      <p:cxnSp>
        <p:nvCxnSpPr>
          <p:cNvPr id="9" name="Łącznik prosty 8"/>
          <p:cNvCxnSpPr/>
          <p:nvPr/>
        </p:nvCxnSpPr>
        <p:spPr bwMode="auto">
          <a:xfrm>
            <a:off x="428596" y="642918"/>
            <a:ext cx="8143875" cy="15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pic>
        <p:nvPicPr>
          <p:cNvPr id="33794" name="Picture 2" descr="http://ulubionykolor.pl/images/normal/04012013/cd0f98c5dd34e2ce724e057f90401201395044.jpg"/>
          <p:cNvPicPr>
            <a:picLocks noChangeAspect="1" noChangeArrowheads="1"/>
          </p:cNvPicPr>
          <p:nvPr/>
        </p:nvPicPr>
        <p:blipFill>
          <a:blip r:embed="rId5"/>
          <a:srcRect b="12337"/>
          <a:stretch>
            <a:fillRect/>
          </a:stretch>
        </p:blipFill>
        <p:spPr bwMode="auto">
          <a:xfrm>
            <a:off x="3643306" y="857232"/>
            <a:ext cx="4786346" cy="3057545"/>
          </a:xfrm>
          <a:prstGeom prst="rect">
            <a:avLst/>
          </a:prstGeom>
          <a:noFill/>
        </p:spPr>
      </p:pic>
      <p:sp>
        <p:nvSpPr>
          <p:cNvPr id="10" name="Rectangle 16"/>
          <p:cNvSpPr>
            <a:spLocks noChangeArrowheads="1"/>
          </p:cNvSpPr>
          <p:nvPr/>
        </p:nvSpPr>
        <p:spPr bwMode="auto">
          <a:xfrm>
            <a:off x="428596" y="142852"/>
            <a:ext cx="8215370" cy="571500"/>
          </a:xfrm>
          <a:prstGeom prst="rect">
            <a:avLst/>
          </a:prstGeom>
          <a:noFill/>
          <a:ln w="9525">
            <a:noFill/>
            <a:miter lim="800000"/>
            <a:headEnd/>
            <a:tailEnd/>
          </a:ln>
        </p:spPr>
        <p:txBody>
          <a:bodyPr anchor="ctr"/>
          <a:lstStyle/>
          <a:p>
            <a:r>
              <a:rPr lang="pl-PL" sz="2350" dirty="0">
                <a:latin typeface="Arial Narrow" pitchFamily="34" charset="0"/>
              </a:rPr>
              <a:t>Aspekty trwałości w projektowaniu konstrukcji specjalnych …</a:t>
            </a:r>
          </a:p>
        </p:txBody>
      </p:sp>
    </p:spTree>
  </p:cSld>
  <p:clrMapOvr>
    <a:masterClrMapping/>
  </p:clrMapOvr>
  <p:transition spd="med">
    <p:wipe/>
  </p:transition>
</p:sld>
</file>

<file path=ppt/theme/theme1.xml><?xml version="1.0" encoding="utf-8"?>
<a:theme xmlns:a="http://schemas.openxmlformats.org/drawingml/2006/main" name="Projekt domyślny">
  <a:themeElements>
    <a:clrScheme name="Projekt domyśln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rojekt domyślny">
      <a:majorFont>
        <a:latin typeface="Times New Roman"/>
        <a:ea typeface=""/>
        <a:cs typeface=""/>
      </a:majorFont>
      <a:minorFont>
        <a:latin typeface="Times New Roman"/>
        <a:ea typeface=""/>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l-PL" sz="16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l-PL" sz="16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Projekt domyślny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kt domyśln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kt domyślny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kt domyślny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kt domyślny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kt domyślny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kt domyślny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14763</TotalTime>
  <Words>3399</Words>
  <Application>Microsoft Office PowerPoint</Application>
  <PresentationFormat>Pokaz na ekranie (4:3)</PresentationFormat>
  <Paragraphs>768</Paragraphs>
  <Slides>80</Slides>
  <Notes>70</Notes>
  <HiddenSlides>0</HiddenSlides>
  <MMClips>0</MMClips>
  <ScaleCrop>false</ScaleCrop>
  <HeadingPairs>
    <vt:vector size="4" baseType="variant">
      <vt:variant>
        <vt:lpstr>Motyw</vt:lpstr>
      </vt:variant>
      <vt:variant>
        <vt:i4>1</vt:i4>
      </vt:variant>
      <vt:variant>
        <vt:lpstr>Tytuły slajdów</vt:lpstr>
      </vt:variant>
      <vt:variant>
        <vt:i4>80</vt:i4>
      </vt:variant>
    </vt:vector>
  </HeadingPairs>
  <TitlesOfParts>
    <vt:vector size="81" baseType="lpstr">
      <vt:lpstr>Projekt domyślny</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Gatunki stali nierdzewnej a klasa odporności korozyjnej CRC</vt:lpstr>
      <vt:lpstr>Dobór śrub – równoważność odporności korozyjnej</vt:lpstr>
      <vt:lpstr>Slajd 21</vt:lpstr>
      <vt:lpstr>Slajd 22</vt:lpstr>
      <vt:lpstr>Slajd 23</vt:lpstr>
      <vt:lpstr>Slajd 24</vt:lpstr>
      <vt:lpstr>Slajd 25</vt:lpstr>
      <vt:lpstr>Slajd 26</vt:lpstr>
      <vt:lpstr>Slajd 27</vt:lpstr>
      <vt:lpstr>Slajd 28</vt:lpstr>
      <vt:lpstr>Slajd 29</vt:lpstr>
      <vt:lpstr>Slajd 30</vt:lpstr>
      <vt:lpstr>Slajd 31</vt:lpstr>
      <vt:lpstr>Czerwiec 2009 r.</vt:lpstr>
      <vt:lpstr>Slajd 33</vt:lpstr>
      <vt:lpstr>Luty    2010 r.</vt:lpstr>
      <vt:lpstr>Slajd 35</vt:lpstr>
      <vt:lpstr>Slajd 36</vt:lpstr>
      <vt:lpstr>Slajd 37</vt:lpstr>
      <vt:lpstr>Slajd 38</vt:lpstr>
      <vt:lpstr>Rozkład temperatury wzdłuż wysokości komina i w przekroju</vt:lpstr>
      <vt:lpstr>IZOLACJA TERMICZNA ŚCIANEK PRZEWODÓW SPALINOWYCH</vt:lpstr>
      <vt:lpstr>IZOLACJA TERMICZNA ŚCIANEK PRZEWODÓW SPALINOWYCH</vt:lpstr>
      <vt:lpstr>Slajd 42</vt:lpstr>
      <vt:lpstr>Slajd 43</vt:lpstr>
      <vt:lpstr>Slajd 44</vt:lpstr>
      <vt:lpstr>Slajd 45</vt:lpstr>
      <vt:lpstr>Slajd 46</vt:lpstr>
      <vt:lpstr>Slajd 47</vt:lpstr>
      <vt:lpstr>Slajd 48</vt:lpstr>
      <vt:lpstr>Slajd 49</vt:lpstr>
      <vt:lpstr>Slajd 50</vt:lpstr>
      <vt:lpstr>Slajd 51</vt:lpstr>
      <vt:lpstr>Slajd 52</vt:lpstr>
      <vt:lpstr>Slajd 53</vt:lpstr>
      <vt:lpstr>Slajd 54</vt:lpstr>
      <vt:lpstr>Slajd 55</vt:lpstr>
      <vt:lpstr>Slajd 56</vt:lpstr>
      <vt:lpstr>Slajd 57</vt:lpstr>
      <vt:lpstr>Slajd 58</vt:lpstr>
      <vt:lpstr>Slajd 59</vt:lpstr>
      <vt:lpstr>Slajd 60</vt:lpstr>
      <vt:lpstr>Slajd 61</vt:lpstr>
      <vt:lpstr>Slajd 62</vt:lpstr>
      <vt:lpstr>Slajd 63</vt:lpstr>
      <vt:lpstr>Slajd 64</vt:lpstr>
      <vt:lpstr>Slajd 65</vt:lpstr>
      <vt:lpstr>Slajd 66</vt:lpstr>
      <vt:lpstr>Slajd 67</vt:lpstr>
      <vt:lpstr>Slajd 68</vt:lpstr>
      <vt:lpstr>Slajd 69</vt:lpstr>
      <vt:lpstr>Slajd 70</vt:lpstr>
      <vt:lpstr>Slajd 71</vt:lpstr>
      <vt:lpstr>Slajd 72</vt:lpstr>
      <vt:lpstr>Slajd 73</vt:lpstr>
      <vt:lpstr>Slajd 74</vt:lpstr>
      <vt:lpstr>Slajd 75</vt:lpstr>
      <vt:lpstr>Slajd 76</vt:lpstr>
      <vt:lpstr>Slajd 77</vt:lpstr>
      <vt:lpstr>Slajd 78</vt:lpstr>
      <vt:lpstr>Slajd 79</vt:lpstr>
      <vt:lpstr>Slajd 80</vt:lpstr>
    </vt:vector>
  </TitlesOfParts>
  <Company>Politechnika Rzeszowska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the art of current non traditional building envelopes in Poland</dc:title>
  <dc:creator>P26</dc:creator>
  <cp:lastModifiedBy>User</cp:lastModifiedBy>
  <cp:revision>730</cp:revision>
  <dcterms:created xsi:type="dcterms:W3CDTF">2004-05-07T19:07:16Z</dcterms:created>
  <dcterms:modified xsi:type="dcterms:W3CDTF">2020-03-13T09:31:24Z</dcterms:modified>
</cp:coreProperties>
</file>